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45"/>
  </p:notesMasterIdLst>
  <p:handoutMasterIdLst>
    <p:handoutMasterId r:id="rId46"/>
  </p:handoutMasterIdLst>
  <p:sldIdLst>
    <p:sldId id="488" r:id="rId2"/>
    <p:sldId id="490" r:id="rId3"/>
    <p:sldId id="495" r:id="rId4"/>
    <p:sldId id="256" r:id="rId5"/>
    <p:sldId id="491" r:id="rId6"/>
    <p:sldId id="492" r:id="rId7"/>
    <p:sldId id="493" r:id="rId8"/>
    <p:sldId id="494" r:id="rId9"/>
    <p:sldId id="496" r:id="rId10"/>
    <p:sldId id="497" r:id="rId11"/>
    <p:sldId id="498" r:id="rId12"/>
    <p:sldId id="499" r:id="rId13"/>
    <p:sldId id="500" r:id="rId14"/>
    <p:sldId id="501" r:id="rId15"/>
    <p:sldId id="502" r:id="rId16"/>
    <p:sldId id="503" r:id="rId17"/>
    <p:sldId id="504" r:id="rId18"/>
    <p:sldId id="505" r:id="rId19"/>
    <p:sldId id="506" r:id="rId20"/>
    <p:sldId id="507" r:id="rId21"/>
    <p:sldId id="508" r:id="rId22"/>
    <p:sldId id="509" r:id="rId23"/>
    <p:sldId id="510" r:id="rId24"/>
    <p:sldId id="511" r:id="rId25"/>
    <p:sldId id="512" r:id="rId26"/>
    <p:sldId id="513" r:id="rId27"/>
    <p:sldId id="517" r:id="rId28"/>
    <p:sldId id="514" r:id="rId29"/>
    <p:sldId id="518" r:id="rId30"/>
    <p:sldId id="515" r:id="rId31"/>
    <p:sldId id="516" r:id="rId32"/>
    <p:sldId id="519" r:id="rId33"/>
    <p:sldId id="520" r:id="rId34"/>
    <p:sldId id="521" r:id="rId35"/>
    <p:sldId id="522" r:id="rId36"/>
    <p:sldId id="523" r:id="rId37"/>
    <p:sldId id="524" r:id="rId38"/>
    <p:sldId id="525" r:id="rId39"/>
    <p:sldId id="529" r:id="rId40"/>
    <p:sldId id="531" r:id="rId41"/>
    <p:sldId id="532" r:id="rId42"/>
    <p:sldId id="526" r:id="rId43"/>
    <p:sldId id="527" r:id="rId44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12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858"/>
    <p:restoredTop sz="91057"/>
  </p:normalViewPr>
  <p:slideViewPr>
    <p:cSldViewPr showGuides="1">
      <p:cViewPr varScale="1">
        <p:scale>
          <a:sx n="112" d="100"/>
          <a:sy n="112" d="100"/>
        </p:scale>
        <p:origin x="904" y="192"/>
      </p:cViewPr>
      <p:guideLst>
        <p:guide orient="horz" pos="2112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FF01976-63F0-5041-AC9E-8DCA16ADC56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749A95A-1920-8A42-BBF4-4AFFFDDE106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fld id="{18DD3437-2D8C-3D49-B714-8748D5D4BE0A}" type="datetimeFigureOut">
              <a:rPr lang="en-US" altLang="zh-CN"/>
              <a:pPr>
                <a:defRPr/>
              </a:pPr>
              <a:t>5/8/20</a:t>
            </a:fld>
            <a:endParaRPr lang="en-US" altLang="zh-C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C53EB4-A597-5840-BCB0-0667477C37D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ED3903-BEF6-844B-85BE-D8870A52741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0924B513-B77A-6746-9931-EDD3011DC8E9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7F49225-E790-404B-B05F-A29B2759F38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Calibri" pitchFamily="34" charset="0"/>
                <a:cs typeface="Arial" charset="0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C97BF6-5226-F74D-8D4C-80E72DC863D4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itchFamily="34" charset="0"/>
                <a:cs typeface="Arial" charset="0"/>
              </a:defRPr>
            </a:lvl1pPr>
          </a:lstStyle>
          <a:p>
            <a:pPr>
              <a:defRPr/>
            </a:pPr>
            <a:fld id="{55822FC7-6D64-BF4F-92AD-8EADFA65FA3F}" type="datetimeFigureOut">
              <a:rPr lang="en-US" altLang="zh-CN"/>
              <a:pPr>
                <a:defRPr/>
              </a:pPr>
              <a:t>5/8/20</a:t>
            </a:fld>
            <a:endParaRPr lang="en-US" altLang="zh-CN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88BC8209-93DA-2040-9E87-8DF37BA9994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9385B081-A466-BB4F-8705-6665E7A9923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46B962-08FD-6242-9138-52BA6576E14F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Calibri" pitchFamily="34" charset="0"/>
                <a:cs typeface="Arial" charset="0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C2610A-07E2-E144-BBB5-FA7F2BD287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4C692542-9CB0-834A-8C16-91CEE07A563B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82" name="Slide Image Placeholder 1">
            <a:extLst>
              <a:ext uri="{FF2B5EF4-FFF2-40B4-BE49-F238E27FC236}">
                <a16:creationId xmlns:a16="http://schemas.microsoft.com/office/drawing/2014/main" id="{E4357A92-9AA1-C847-8AF3-9E1B1523001B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9683" name="Notes Placeholder 2">
            <a:extLst>
              <a:ext uri="{FF2B5EF4-FFF2-40B4-BE49-F238E27FC236}">
                <a16:creationId xmlns:a16="http://schemas.microsoft.com/office/drawing/2014/main" id="{CAC43CAC-AB88-254B-9691-CC798A8E0930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zh-CN"/>
          </a:p>
        </p:txBody>
      </p:sp>
      <p:sp>
        <p:nvSpPr>
          <p:cNvPr id="199684" name="Slide Number Placeholder 3">
            <a:extLst>
              <a:ext uri="{FF2B5EF4-FFF2-40B4-BE49-F238E27FC236}">
                <a16:creationId xmlns:a16="http://schemas.microsoft.com/office/drawing/2014/main" id="{9012F2C9-14E1-A047-99BB-9BE88724BF0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7CD48D9D-060D-E345-A47F-87B6148A20B9}" type="slidenum">
              <a:rPr lang="en-US" altLang="zh-CN">
                <a:latin typeface="Calibri" panose="020F0502020204030204" pitchFamily="34" charset="0"/>
              </a:rPr>
              <a:pPr eaLnBrk="1" hangingPunct="1"/>
              <a:t>1</a:t>
            </a:fld>
            <a:endParaRPr lang="en-US" altLang="zh-CN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Slide Image Placeholder 1">
            <a:extLst>
              <a:ext uri="{FF2B5EF4-FFF2-40B4-BE49-F238E27FC236}">
                <a16:creationId xmlns:a16="http://schemas.microsoft.com/office/drawing/2014/main" id="{1037AC80-15A9-D14D-8F48-9E2C5898BB3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0707" name="Notes Placeholder 2">
            <a:extLst>
              <a:ext uri="{FF2B5EF4-FFF2-40B4-BE49-F238E27FC236}">
                <a16:creationId xmlns:a16="http://schemas.microsoft.com/office/drawing/2014/main" id="{FDF661DB-AC95-AE4A-9140-26BE7E1972B2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zh-CN"/>
          </a:p>
        </p:txBody>
      </p:sp>
      <p:sp>
        <p:nvSpPr>
          <p:cNvPr id="200708" name="Slide Number Placeholder 3">
            <a:extLst>
              <a:ext uri="{FF2B5EF4-FFF2-40B4-BE49-F238E27FC236}">
                <a16:creationId xmlns:a16="http://schemas.microsoft.com/office/drawing/2014/main" id="{D01B6535-8621-C84D-919B-C3AE884C8C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4CF99A9B-7B60-F64D-91F0-8086EA079782}" type="slidenum">
              <a:rPr lang="en-US" altLang="zh-CN">
                <a:latin typeface="Calibri" panose="020F0502020204030204" pitchFamily="34" charset="0"/>
              </a:rPr>
              <a:pPr eaLnBrk="1" hangingPunct="1"/>
              <a:t>2</a:t>
            </a:fld>
            <a:endParaRPr lang="en-US" altLang="zh-CN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46701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Slide Image Placeholder 1">
            <a:extLst>
              <a:ext uri="{FF2B5EF4-FFF2-40B4-BE49-F238E27FC236}">
                <a16:creationId xmlns:a16="http://schemas.microsoft.com/office/drawing/2014/main" id="{1037AC80-15A9-D14D-8F48-9E2C5898BB3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0707" name="Notes Placeholder 2">
            <a:extLst>
              <a:ext uri="{FF2B5EF4-FFF2-40B4-BE49-F238E27FC236}">
                <a16:creationId xmlns:a16="http://schemas.microsoft.com/office/drawing/2014/main" id="{FDF661DB-AC95-AE4A-9140-26BE7E1972B2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zh-CN"/>
          </a:p>
        </p:txBody>
      </p:sp>
      <p:sp>
        <p:nvSpPr>
          <p:cNvPr id="200708" name="Slide Number Placeholder 3">
            <a:extLst>
              <a:ext uri="{FF2B5EF4-FFF2-40B4-BE49-F238E27FC236}">
                <a16:creationId xmlns:a16="http://schemas.microsoft.com/office/drawing/2014/main" id="{D01B6535-8621-C84D-919B-C3AE884C8C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4CF99A9B-7B60-F64D-91F0-8086EA079782}" type="slidenum">
              <a:rPr lang="en-US" altLang="zh-CN">
                <a:latin typeface="Calibri" panose="020F0502020204030204" pitchFamily="34" charset="0"/>
              </a:rPr>
              <a:pPr eaLnBrk="1" hangingPunct="1"/>
              <a:t>3</a:t>
            </a:fld>
            <a:endParaRPr lang="en-US" altLang="zh-CN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77440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Slide Image Placeholder 1">
            <a:extLst>
              <a:ext uri="{FF2B5EF4-FFF2-40B4-BE49-F238E27FC236}">
                <a16:creationId xmlns:a16="http://schemas.microsoft.com/office/drawing/2014/main" id="{1037AC80-15A9-D14D-8F48-9E2C5898BB3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0707" name="Notes Placeholder 2">
            <a:extLst>
              <a:ext uri="{FF2B5EF4-FFF2-40B4-BE49-F238E27FC236}">
                <a16:creationId xmlns:a16="http://schemas.microsoft.com/office/drawing/2014/main" id="{FDF661DB-AC95-AE4A-9140-26BE7E1972B2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zh-CN"/>
          </a:p>
        </p:txBody>
      </p:sp>
      <p:sp>
        <p:nvSpPr>
          <p:cNvPr id="200708" name="Slide Number Placeholder 3">
            <a:extLst>
              <a:ext uri="{FF2B5EF4-FFF2-40B4-BE49-F238E27FC236}">
                <a16:creationId xmlns:a16="http://schemas.microsoft.com/office/drawing/2014/main" id="{D01B6535-8621-C84D-919B-C3AE884C8C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4CF99A9B-7B60-F64D-91F0-8086EA079782}" type="slidenum">
              <a:rPr lang="en-US" altLang="zh-CN">
                <a:latin typeface="Calibri" panose="020F0502020204030204" pitchFamily="34" charset="0"/>
              </a:rPr>
              <a:pPr eaLnBrk="1" hangingPunct="1"/>
              <a:t>4</a:t>
            </a:fld>
            <a:endParaRPr lang="en-US" altLang="zh-CN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4.xml"/><Relationship Id="rId4" Type="http://schemas.openxmlformats.org/officeDocument/2006/relationships/image" Target="../media/image1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Triangle 16">
            <a:extLst>
              <a:ext uri="{FF2B5EF4-FFF2-40B4-BE49-F238E27FC236}">
                <a16:creationId xmlns:a16="http://schemas.microsoft.com/office/drawing/2014/main" id="{21F73769-82AE-C64A-9D5F-EB47C8CFA4AF}"/>
              </a:ext>
            </a:extLst>
          </p:cNvPr>
          <p:cNvSpPr/>
          <p:nvPr/>
        </p:nvSpPr>
        <p:spPr>
          <a:xfrm>
            <a:off x="0" y="4664075"/>
            <a:ext cx="9150350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zh-CN">
              <a:solidFill>
                <a:srgbClr val="FFFFFF"/>
              </a:solidFill>
              <a:cs typeface="Arial" charset="0"/>
            </a:endParaRPr>
          </a:p>
        </p:txBody>
      </p:sp>
      <p:grpSp>
        <p:nvGrpSpPr>
          <p:cNvPr id="5" name="Group 18">
            <a:extLst>
              <a:ext uri="{FF2B5EF4-FFF2-40B4-BE49-F238E27FC236}">
                <a16:creationId xmlns:a16="http://schemas.microsoft.com/office/drawing/2014/main" id="{2FC4E64E-D6A8-094E-B50A-E8488BA29343}"/>
              </a:ext>
            </a:extLst>
          </p:cNvPr>
          <p:cNvGrpSpPr>
            <a:grpSpLocks/>
          </p:cNvGrpSpPr>
          <p:nvPr/>
        </p:nvGrpSpPr>
        <p:grpSpPr bwMode="auto">
          <a:xfrm>
            <a:off x="-3175" y="4953000"/>
            <a:ext cx="9147175" cy="1911350"/>
            <a:chOff x="-3765" y="4832896"/>
            <a:chExt cx="9147765" cy="2032192"/>
          </a:xfrm>
        </p:grpSpPr>
        <p:sp>
          <p:nvSpPr>
            <p:cNvPr id="6" name="Freeform 19">
              <a:extLst>
                <a:ext uri="{FF2B5EF4-FFF2-40B4-BE49-F238E27FC236}">
                  <a16:creationId xmlns:a16="http://schemas.microsoft.com/office/drawing/2014/main" id="{8E13FAAF-EBDA-A548-B52D-567A8428D071}"/>
                </a:ext>
              </a:extLst>
            </p:cNvPr>
            <p:cNvSpPr>
              <a:spLocks/>
            </p:cNvSpPr>
            <p:nvPr/>
          </p:nvSpPr>
          <p:spPr bwMode="auto">
            <a:xfrm>
              <a:off x="1687032" y="4832896"/>
              <a:ext cx="7456968" cy="51817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 altLang="zh-CN">
                <a:latin typeface="Lucida Sans Unicode" pitchFamily="34" charset="0"/>
                <a:ea typeface="宋体" charset="-122"/>
                <a:cs typeface="Arial" charset="0"/>
              </a:endParaRPr>
            </a:p>
          </p:txBody>
        </p:sp>
        <p:sp>
          <p:nvSpPr>
            <p:cNvPr id="7" name="Freeform 20">
              <a:extLst>
                <a:ext uri="{FF2B5EF4-FFF2-40B4-BE49-F238E27FC236}">
                  <a16:creationId xmlns:a16="http://schemas.microsoft.com/office/drawing/2014/main" id="{F3881559-317F-C845-A3CB-BB89BF8F56A3}"/>
                </a:ext>
              </a:extLst>
            </p:cNvPr>
            <p:cNvSpPr>
              <a:spLocks/>
            </p:cNvSpPr>
            <p:nvPr/>
          </p:nvSpPr>
          <p:spPr bwMode="auto">
            <a:xfrm>
              <a:off x="35926" y="5135025"/>
              <a:ext cx="9108074" cy="838869"/>
            </a:xfrm>
            <a:custGeom>
              <a:avLst/>
              <a:gdLst>
                <a:gd name="T0" fmla="*/ 0 w 5760"/>
                <a:gd name="T1" fmla="*/ 0 h 528"/>
                <a:gd name="T2" fmla="*/ 5760 w 5760"/>
                <a:gd name="T3" fmla="*/ 0 h 528"/>
                <a:gd name="T4" fmla="*/ 5760 w 5760"/>
                <a:gd name="T5" fmla="*/ 528 h 528"/>
                <a:gd name="T6" fmla="*/ 48 w 5760"/>
                <a:gd name="T7" fmla="*/ 0 h 52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760"/>
                <a:gd name="T13" fmla="*/ 0 h 528"/>
                <a:gd name="T14" fmla="*/ 5760 w 5760"/>
                <a:gd name="T15" fmla="*/ 528 h 52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charset="0"/>
                <a:cs typeface="Arial" charset="0"/>
              </a:endParaRPr>
            </a:p>
          </p:txBody>
        </p:sp>
        <p:sp>
          <p:nvSpPr>
            <p:cNvPr id="8" name="Freeform 22">
              <a:extLst>
                <a:ext uri="{FF2B5EF4-FFF2-40B4-BE49-F238E27FC236}">
                  <a16:creationId xmlns:a16="http://schemas.microsoft.com/office/drawing/2014/main" id="{C120026A-AB04-6C42-9226-B0872E2A010D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 cstate="print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zh-CN">
                <a:solidFill>
                  <a:srgbClr val="FFFFFF"/>
                </a:solidFill>
                <a:cs typeface="Arial" charset="0"/>
              </a:endParaRPr>
            </a:p>
          </p:txBody>
        </p:sp>
        <p:cxnSp>
          <p:nvCxnSpPr>
            <p:cNvPr id="10" name="Straight Connector 23">
              <a:extLst>
                <a:ext uri="{FF2B5EF4-FFF2-40B4-BE49-F238E27FC236}">
                  <a16:creationId xmlns:a16="http://schemas.microsoft.com/office/drawing/2014/main" id="{530561A0-7CD0-F04A-82EB-1B1063341F51}"/>
                </a:ext>
              </a:extLst>
            </p:cNvPr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Action Button: Forward or Next 24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3435095A-D522-004E-A3F5-E577B33AB1E5}"/>
              </a:ext>
            </a:extLst>
          </p:cNvPr>
          <p:cNvSpPr/>
          <p:nvPr/>
        </p:nvSpPr>
        <p:spPr>
          <a:xfrm>
            <a:off x="8686800" y="152400"/>
            <a:ext cx="304800" cy="304800"/>
          </a:xfrm>
          <a:prstGeom prst="actionButtonForwardNex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zh-CN" altLang="zh-CN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anchor="b"/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2" name="Date Placeholder 29">
            <a:extLst>
              <a:ext uri="{FF2B5EF4-FFF2-40B4-BE49-F238E27FC236}">
                <a16:creationId xmlns:a16="http://schemas.microsoft.com/office/drawing/2014/main" id="{F30998E0-09FB-034B-AE78-3C2605E49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DCD67B1B-BB0D-8545-8034-AE0CFC1C0049}" type="datetime1">
              <a:rPr lang="en-US" altLang="zh-CN"/>
              <a:pPr>
                <a:defRPr/>
              </a:pPr>
              <a:t>5/8/20</a:t>
            </a:fld>
            <a:endParaRPr lang="en-US" altLang="zh-CN"/>
          </a:p>
        </p:txBody>
      </p:sp>
      <p:sp>
        <p:nvSpPr>
          <p:cNvPr id="13" name="Slide Number Placeholder 26">
            <a:extLst>
              <a:ext uri="{FF2B5EF4-FFF2-40B4-BE49-F238E27FC236}">
                <a16:creationId xmlns:a16="http://schemas.microsoft.com/office/drawing/2014/main" id="{ED6BC722-34B5-504C-9221-CAEC1C1C0AF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B86DE661-8484-7F4B-BDCD-C954CDC7E66F}" type="slidenum">
              <a:rPr lang="en-US" altLang="zh-CN"/>
              <a:pPr/>
              <a:t>‹#›</a:t>
            </a:fld>
            <a:endParaRPr lang="en-US" altLang="zh-CN"/>
          </a:p>
        </p:txBody>
      </p:sp>
      <p:sp>
        <p:nvSpPr>
          <p:cNvPr id="14" name="Footer Placeholder 18">
            <a:extLst>
              <a:ext uri="{FF2B5EF4-FFF2-40B4-BE49-F238E27FC236}">
                <a16:creationId xmlns:a16="http://schemas.microsoft.com/office/drawing/2014/main" id="{4BA06B7E-525D-024F-972A-47651848154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2743200" y="6408738"/>
            <a:ext cx="3987800" cy="365125"/>
          </a:xfrm>
        </p:spPr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50374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9">
            <a:extLst>
              <a:ext uri="{FF2B5EF4-FFF2-40B4-BE49-F238E27FC236}">
                <a16:creationId xmlns:a16="http://schemas.microsoft.com/office/drawing/2014/main" id="{9C340723-26DF-484F-9CC9-FF44BE3B0E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F103837-FF2D-8C45-80FE-604A99FBE0E9}" type="datetime1">
              <a:rPr lang="en-US" altLang="zh-CN"/>
              <a:pPr>
                <a:defRPr/>
              </a:pPr>
              <a:t>5/8/20</a:t>
            </a:fld>
            <a:endParaRPr lang="en-US" altLang="zh-CN"/>
          </a:p>
        </p:txBody>
      </p:sp>
      <p:sp>
        <p:nvSpPr>
          <p:cNvPr id="5" name="Footer Placeholder 21">
            <a:extLst>
              <a:ext uri="{FF2B5EF4-FFF2-40B4-BE49-F238E27FC236}">
                <a16:creationId xmlns:a16="http://schemas.microsoft.com/office/drawing/2014/main" id="{4F749A64-180A-4F4E-B218-E58AF1C202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17">
            <a:extLst>
              <a:ext uri="{FF2B5EF4-FFF2-40B4-BE49-F238E27FC236}">
                <a16:creationId xmlns:a16="http://schemas.microsoft.com/office/drawing/2014/main" id="{97FAB167-7943-F946-AF7D-5DA907B072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28AF5A1-E416-3F42-AFCC-5224F4A021C2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151683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9">
            <a:extLst>
              <a:ext uri="{FF2B5EF4-FFF2-40B4-BE49-F238E27FC236}">
                <a16:creationId xmlns:a16="http://schemas.microsoft.com/office/drawing/2014/main" id="{212F0D75-52ED-6F48-B7D9-28BC74A63E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809AB8F-8273-FD4D-AA9E-ED0DD9909455}" type="datetime1">
              <a:rPr lang="en-US" altLang="zh-CN"/>
              <a:pPr>
                <a:defRPr/>
              </a:pPr>
              <a:t>5/8/20</a:t>
            </a:fld>
            <a:endParaRPr lang="en-US" altLang="zh-CN"/>
          </a:p>
        </p:txBody>
      </p:sp>
      <p:sp>
        <p:nvSpPr>
          <p:cNvPr id="5" name="Footer Placeholder 21">
            <a:extLst>
              <a:ext uri="{FF2B5EF4-FFF2-40B4-BE49-F238E27FC236}">
                <a16:creationId xmlns:a16="http://schemas.microsoft.com/office/drawing/2014/main" id="{EF29D170-198A-8740-9E9F-4A2062FF3A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17">
            <a:extLst>
              <a:ext uri="{FF2B5EF4-FFF2-40B4-BE49-F238E27FC236}">
                <a16:creationId xmlns:a16="http://schemas.microsoft.com/office/drawing/2014/main" id="{F6F3171A-C182-6B4A-8F2F-FFA0C9B3B7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E904623-2073-6E4E-A951-3E5FA523F424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778635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9">
            <a:extLst>
              <a:ext uri="{FF2B5EF4-FFF2-40B4-BE49-F238E27FC236}">
                <a16:creationId xmlns:a16="http://schemas.microsoft.com/office/drawing/2014/main" id="{CE320403-7246-634E-9015-EF51F5ECDE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EC35669-7256-6649-8F15-9F9655FA2999}" type="datetime1">
              <a:rPr lang="en-US" altLang="zh-CN"/>
              <a:pPr>
                <a:defRPr/>
              </a:pPr>
              <a:t>5/8/20</a:t>
            </a:fld>
            <a:endParaRPr lang="en-US" altLang="zh-CN"/>
          </a:p>
        </p:txBody>
      </p:sp>
      <p:sp>
        <p:nvSpPr>
          <p:cNvPr id="5" name="Footer Placeholder 21">
            <a:extLst>
              <a:ext uri="{FF2B5EF4-FFF2-40B4-BE49-F238E27FC236}">
                <a16:creationId xmlns:a16="http://schemas.microsoft.com/office/drawing/2014/main" id="{FD00F9B9-A0BF-2843-BDA0-B78228C7FF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17">
            <a:extLst>
              <a:ext uri="{FF2B5EF4-FFF2-40B4-BE49-F238E27FC236}">
                <a16:creationId xmlns:a16="http://schemas.microsoft.com/office/drawing/2014/main" id="{A59CE5BD-90FC-714C-A594-CAEC1A6AC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F8C3C65-AE48-0E4E-BF75-57DAFBE68BAA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80283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ction Button: Back or Previous 16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C65C680E-0D0C-B449-9E42-BEF05B801117}"/>
              </a:ext>
            </a:extLst>
          </p:cNvPr>
          <p:cNvSpPr/>
          <p:nvPr/>
        </p:nvSpPr>
        <p:spPr>
          <a:xfrm>
            <a:off x="8305800" y="152400"/>
            <a:ext cx="304800" cy="304800"/>
          </a:xfrm>
          <a:prstGeom prst="actionButtonBackPrevious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zh-CN" altLang="zh-CN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5" name="Action Button: Forward or Next 18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129445E2-6CD1-5945-BD9F-F2A4CE0B1624}"/>
              </a:ext>
            </a:extLst>
          </p:cNvPr>
          <p:cNvSpPr/>
          <p:nvPr/>
        </p:nvSpPr>
        <p:spPr>
          <a:xfrm>
            <a:off x="8686800" y="152400"/>
            <a:ext cx="304800" cy="304800"/>
          </a:xfrm>
          <a:prstGeom prst="actionButtonForwardNex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zh-CN" altLang="zh-CN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>
              <a:buFont typeface="Wingdings" pitchFamily="2" charset="2"/>
              <a:buChar char="§"/>
              <a:defRPr/>
            </a:lvl2pPr>
            <a:extLst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A8580BF5-1C66-8042-97D8-15646E9A26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0822BA7-6D52-9C4A-BEB8-A665C8868EE1}" type="datetime1">
              <a:rPr lang="en-US" altLang="zh-CN"/>
              <a:pPr>
                <a:defRPr/>
              </a:pPr>
              <a:t>5/8/20</a:t>
            </a:fld>
            <a:endParaRPr lang="en-US" altLang="zh-CN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AC91FC1C-5FFD-B54A-8EBB-B6C3F2E4BF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14800" y="6408738"/>
            <a:ext cx="2616200" cy="365125"/>
          </a:xfrm>
        </p:spPr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ABD62C8F-CF68-2140-94FE-D0A4D64FD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F4AC051-6F9F-724F-BD29-3DF26A310667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074295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evron 16">
            <a:extLst>
              <a:ext uri="{FF2B5EF4-FFF2-40B4-BE49-F238E27FC236}">
                <a16:creationId xmlns:a16="http://schemas.microsoft.com/office/drawing/2014/main" id="{315A0BC6-8E7F-D140-A8F3-27027D205FE8}"/>
              </a:ext>
            </a:extLst>
          </p:cNvPr>
          <p:cNvSpPr/>
          <p:nvPr/>
        </p:nvSpPr>
        <p:spPr>
          <a:xfrm>
            <a:off x="3636963" y="3005138"/>
            <a:ext cx="182562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zh-CN" altLang="zh-CN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5" name="Chevron 18">
            <a:extLst>
              <a:ext uri="{FF2B5EF4-FFF2-40B4-BE49-F238E27FC236}">
                <a16:creationId xmlns:a16="http://schemas.microsoft.com/office/drawing/2014/main" id="{2D3C040D-CC73-A242-8511-2F14DE2E9777}"/>
              </a:ext>
            </a:extLst>
          </p:cNvPr>
          <p:cNvSpPr/>
          <p:nvPr/>
        </p:nvSpPr>
        <p:spPr>
          <a:xfrm>
            <a:off x="3449638" y="3005138"/>
            <a:ext cx="18415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zh-CN" altLang="zh-CN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anchor="b"/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376CB917-617D-CB4E-B2D9-2F6022697B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1D900D1-C99C-4845-9814-36D77DE2C0AE}" type="datetime1">
              <a:rPr lang="en-US" altLang="zh-CN"/>
              <a:pPr>
                <a:defRPr/>
              </a:pPr>
              <a:t>5/8/20</a:t>
            </a:fld>
            <a:endParaRPr lang="en-US" altLang="zh-CN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D278885F-7D68-9C46-8C9B-C11CD70A90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B9745580-D806-CE4D-AD6C-15D65563B5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69593C3-243C-D84A-A12E-E553120C7669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292663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6D4EFC-32B5-0447-97E8-FD659482CF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49C4F3-FF57-B744-B069-0DC5FE586A0E}" type="datetime1">
              <a:rPr lang="en-US" altLang="zh-CN"/>
              <a:pPr>
                <a:defRPr/>
              </a:pPr>
              <a:t>5/8/20</a:t>
            </a:fld>
            <a:endParaRPr lang="en-US" altLang="zh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01C6A0-C8EE-5147-B52C-723636C2D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8E697-BB23-BF4F-AC57-7B93CC0E42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A33580E-098C-CE44-8C24-E792194442C7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355661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/>
          <a:lstStyle>
            <a:lvl1pPr>
              <a:defRPr/>
            </a:lvl1pPr>
            <a:extLst/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37FCF88-39E9-7B40-96A1-3E921D63D4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9F81C1E-79B6-9C4D-B491-D4D34BE94561}" type="datetime1">
              <a:rPr lang="en-US" altLang="zh-CN"/>
              <a:pPr>
                <a:defRPr/>
              </a:pPr>
              <a:t>5/8/20</a:t>
            </a:fld>
            <a:endParaRPr lang="en-US" altLang="zh-C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8355954-0898-0D42-9CBC-F9654CB8EA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2BE011F-758E-C649-B584-28B7D291B6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10B30FF-140E-924D-BF98-FBD29B7AA2B1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321670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DD53E35-25AA-9B40-97D5-6F194D83D1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4D7269B-7C0F-AD40-8D24-AA104A4793AE}" type="datetime1">
              <a:rPr lang="en-US" altLang="zh-CN"/>
              <a:pPr>
                <a:defRPr/>
              </a:pPr>
              <a:t>5/8/20</a:t>
            </a:fld>
            <a:endParaRPr lang="en-US" altLang="zh-C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949B2D-A78E-0947-BA91-3E5822BC8C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D228DA-456C-8F4B-B3C2-4456DA7986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D67D20D-56C5-E04E-B539-15C1F2A9603B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190655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9">
            <a:extLst>
              <a:ext uri="{FF2B5EF4-FFF2-40B4-BE49-F238E27FC236}">
                <a16:creationId xmlns:a16="http://schemas.microsoft.com/office/drawing/2014/main" id="{E2D9F521-06BD-4B44-A382-0F66021371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E208D28-CC43-3E40-9AD2-D89579B3AD11}" type="datetime1">
              <a:rPr lang="en-US" altLang="zh-CN"/>
              <a:pPr>
                <a:defRPr/>
              </a:pPr>
              <a:t>5/8/20</a:t>
            </a:fld>
            <a:endParaRPr lang="en-US" altLang="zh-CN"/>
          </a:p>
        </p:txBody>
      </p:sp>
      <p:sp>
        <p:nvSpPr>
          <p:cNvPr id="3" name="Footer Placeholder 21">
            <a:extLst>
              <a:ext uri="{FF2B5EF4-FFF2-40B4-BE49-F238E27FC236}">
                <a16:creationId xmlns:a16="http://schemas.microsoft.com/office/drawing/2014/main" id="{FE56F5E0-A681-1547-B080-54EF375A1C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" name="Slide Number Placeholder 17">
            <a:extLst>
              <a:ext uri="{FF2B5EF4-FFF2-40B4-BE49-F238E27FC236}">
                <a16:creationId xmlns:a16="http://schemas.microsoft.com/office/drawing/2014/main" id="{83A50B0F-A739-6644-8B36-831F29C150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5F5F08D-56C2-8448-8AC0-6D5FFBD6F70E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343165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487E95-10F6-1F42-B7B3-3ECC2329C0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675ED4-8358-F744-88C4-064CA779AA4F}" type="datetime1">
              <a:rPr lang="en-US" altLang="zh-CN"/>
              <a:pPr>
                <a:defRPr/>
              </a:pPr>
              <a:t>5/8/20</a:t>
            </a:fld>
            <a:endParaRPr lang="en-US" altLang="zh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31C181-C253-2F44-B2C7-150052EB85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A3C168-08FC-CA4A-8B21-9F69D55545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34CB47C-32CC-7745-8FC4-985BA1EB1FFC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373783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16">
            <a:extLst>
              <a:ext uri="{FF2B5EF4-FFF2-40B4-BE49-F238E27FC236}">
                <a16:creationId xmlns:a16="http://schemas.microsoft.com/office/drawing/2014/main" id="{588073EE-7C63-7245-8098-D2A50133A67B}"/>
              </a:ext>
            </a:extLst>
          </p:cNvPr>
          <p:cNvSpPr>
            <a:spLocks/>
          </p:cNvSpPr>
          <p:nvPr/>
        </p:nvSpPr>
        <p:spPr bwMode="auto">
          <a:xfrm>
            <a:off x="500063" y="5945188"/>
            <a:ext cx="4940300" cy="9207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 altLang="zh-CN">
              <a:latin typeface="Lucida Sans Unicode" pitchFamily="34" charset="0"/>
              <a:ea typeface="宋体" charset="-122"/>
              <a:cs typeface="Arial" charset="0"/>
            </a:endParaRPr>
          </a:p>
        </p:txBody>
      </p:sp>
      <p:sp>
        <p:nvSpPr>
          <p:cNvPr id="6" name="Freeform 18">
            <a:extLst>
              <a:ext uri="{FF2B5EF4-FFF2-40B4-BE49-F238E27FC236}">
                <a16:creationId xmlns:a16="http://schemas.microsoft.com/office/drawing/2014/main" id="{8FB0DCBC-AD98-654E-A3C5-5ABFF3BCF149}"/>
              </a:ext>
            </a:extLst>
          </p:cNvPr>
          <p:cNvSpPr>
            <a:spLocks/>
          </p:cNvSpPr>
          <p:nvPr/>
        </p:nvSpPr>
        <p:spPr bwMode="auto">
          <a:xfrm>
            <a:off x="485775" y="5938838"/>
            <a:ext cx="3690938" cy="933450"/>
          </a:xfrm>
          <a:custGeom>
            <a:avLst/>
            <a:gdLst>
              <a:gd name="T0" fmla="*/ 0 w 5591"/>
              <a:gd name="T1" fmla="*/ 0 h 588"/>
              <a:gd name="T2" fmla="*/ 5760 w 5591"/>
              <a:gd name="T3" fmla="*/ 0 h 588"/>
              <a:gd name="T4" fmla="*/ 5760 w 5591"/>
              <a:gd name="T5" fmla="*/ 528 h 588"/>
              <a:gd name="T6" fmla="*/ 48 w 5591"/>
              <a:gd name="T7" fmla="*/ 0 h 588"/>
              <a:gd name="T8" fmla="*/ 0 60000 65536"/>
              <a:gd name="T9" fmla="*/ 0 60000 65536"/>
              <a:gd name="T10" fmla="*/ 0 60000 65536"/>
              <a:gd name="T11" fmla="*/ 0 60000 65536"/>
              <a:gd name="T12" fmla="*/ 0 w 5591"/>
              <a:gd name="T13" fmla="*/ 0 h 588"/>
              <a:gd name="T14" fmla="*/ 5591 w 5591"/>
              <a:gd name="T15" fmla="*/ 588 h 58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>
              <a:defRPr/>
            </a:pPr>
            <a:endParaRPr lang="zh-CN" altLang="en-US">
              <a:latin typeface="Arial" charset="0"/>
              <a:cs typeface="Arial" charset="0"/>
            </a:endParaRPr>
          </a:p>
        </p:txBody>
      </p:sp>
      <p:sp>
        <p:nvSpPr>
          <p:cNvPr id="7" name="Right Triangle 19">
            <a:extLst>
              <a:ext uri="{FF2B5EF4-FFF2-40B4-BE49-F238E27FC236}">
                <a16:creationId xmlns:a16="http://schemas.microsoft.com/office/drawing/2014/main" id="{F5DA6742-778F-4649-BFAE-1BC75B40F4F4}"/>
              </a:ext>
            </a:extLst>
          </p:cNvPr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4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zh-CN">
              <a:solidFill>
                <a:srgbClr val="FFFFFF"/>
              </a:solidFill>
              <a:cs typeface="Arial" charset="0"/>
            </a:endParaRPr>
          </a:p>
        </p:txBody>
      </p:sp>
      <p:cxnSp>
        <p:nvCxnSpPr>
          <p:cNvPr id="8" name="Straight Connector 20">
            <a:extLst>
              <a:ext uri="{FF2B5EF4-FFF2-40B4-BE49-F238E27FC236}">
                <a16:creationId xmlns:a16="http://schemas.microsoft.com/office/drawing/2014/main" id="{E54D516B-34F2-1F46-B527-165737C975EE}"/>
              </a:ext>
            </a:extLst>
          </p:cNvPr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hevron 22">
            <a:extLst>
              <a:ext uri="{FF2B5EF4-FFF2-40B4-BE49-F238E27FC236}">
                <a16:creationId xmlns:a16="http://schemas.microsoft.com/office/drawing/2014/main" id="{88223B37-3CCF-4D4B-8C24-09C0E8BE8A04}"/>
              </a:ext>
            </a:extLst>
          </p:cNvPr>
          <p:cNvSpPr/>
          <p:nvPr/>
        </p:nvSpPr>
        <p:spPr>
          <a:xfrm>
            <a:off x="8664575" y="4987925"/>
            <a:ext cx="182563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zh-CN" altLang="zh-CN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10" name="Chevron 23">
            <a:extLst>
              <a:ext uri="{FF2B5EF4-FFF2-40B4-BE49-F238E27FC236}">
                <a16:creationId xmlns:a16="http://schemas.microsoft.com/office/drawing/2014/main" id="{6A63A0D0-9AB1-2045-A5A4-C3626C5F9820}"/>
              </a:ext>
            </a:extLst>
          </p:cNvPr>
          <p:cNvSpPr/>
          <p:nvPr/>
        </p:nvSpPr>
        <p:spPr>
          <a:xfrm>
            <a:off x="8477250" y="4987925"/>
            <a:ext cx="182563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zh-CN" altLang="zh-CN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tIns="0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extLst/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Date Placeholder 4">
            <a:extLst>
              <a:ext uri="{FF2B5EF4-FFF2-40B4-BE49-F238E27FC236}">
                <a16:creationId xmlns:a16="http://schemas.microsoft.com/office/drawing/2014/main" id="{AC170463-3BE3-264D-8294-7CF1340839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CDA63BE-B2D7-6D4E-9A5D-41666DAB5295}" type="datetime1">
              <a:rPr lang="en-US" altLang="zh-CN"/>
              <a:pPr>
                <a:defRPr/>
              </a:pPr>
              <a:t>5/8/20</a:t>
            </a:fld>
            <a:endParaRPr lang="en-US" altLang="zh-CN"/>
          </a:p>
        </p:txBody>
      </p:sp>
      <p:sp>
        <p:nvSpPr>
          <p:cNvPr id="12" name="Footer Placeholder 5">
            <a:extLst>
              <a:ext uri="{FF2B5EF4-FFF2-40B4-BE49-F238E27FC236}">
                <a16:creationId xmlns:a16="http://schemas.microsoft.com/office/drawing/2014/main" id="{77934501-C63A-5745-86B4-BCE64EFA50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79913" y="6408738"/>
            <a:ext cx="2351087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pPr>
              <a:defRPr/>
            </a:pPr>
            <a:endParaRPr lang="en-US" dirty="0"/>
          </a:p>
        </p:txBody>
      </p:sp>
      <p:sp>
        <p:nvSpPr>
          <p:cNvPr id="13" name="Slide Number Placeholder 6">
            <a:extLst>
              <a:ext uri="{FF2B5EF4-FFF2-40B4-BE49-F238E27FC236}">
                <a16:creationId xmlns:a16="http://schemas.microsoft.com/office/drawing/2014/main" id="{501781EB-BE9A-024A-AC1B-7EBF6D3DE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D2F4B53-CCA3-B743-8138-30DB74B7EB7F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251533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>
            <a:extLst>
              <a:ext uri="{FF2B5EF4-FFF2-40B4-BE49-F238E27FC236}">
                <a16:creationId xmlns:a16="http://schemas.microsoft.com/office/drawing/2014/main" id="{6F292168-66D8-7647-8564-DA17B90AFC64}"/>
              </a:ext>
            </a:extLst>
          </p:cNvPr>
          <p:cNvSpPr>
            <a:spLocks/>
          </p:cNvSpPr>
          <p:nvPr/>
        </p:nvSpPr>
        <p:spPr bwMode="auto">
          <a:xfrm>
            <a:off x="500063" y="5945188"/>
            <a:ext cx="4940300" cy="9207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 altLang="zh-CN">
              <a:latin typeface="Lucida Sans Unicode" pitchFamily="34" charset="0"/>
              <a:ea typeface="宋体" charset="-122"/>
              <a:cs typeface="Arial" charset="0"/>
            </a:endParaRPr>
          </a:p>
        </p:txBody>
      </p:sp>
      <p:sp>
        <p:nvSpPr>
          <p:cNvPr id="1027" name="Freeform 11">
            <a:extLst>
              <a:ext uri="{FF2B5EF4-FFF2-40B4-BE49-F238E27FC236}">
                <a16:creationId xmlns:a16="http://schemas.microsoft.com/office/drawing/2014/main" id="{D23BD5C4-FEF9-9848-A67D-5B7E7CB029BF}"/>
              </a:ext>
            </a:extLst>
          </p:cNvPr>
          <p:cNvSpPr>
            <a:spLocks/>
          </p:cNvSpPr>
          <p:nvPr/>
        </p:nvSpPr>
        <p:spPr bwMode="auto">
          <a:xfrm>
            <a:off x="485775" y="5938838"/>
            <a:ext cx="3690938" cy="933450"/>
          </a:xfrm>
          <a:custGeom>
            <a:avLst/>
            <a:gdLst>
              <a:gd name="T0" fmla="*/ 0 w 5591"/>
              <a:gd name="T1" fmla="*/ 0 h 588"/>
              <a:gd name="T2" fmla="*/ 5760 w 5591"/>
              <a:gd name="T3" fmla="*/ 0 h 588"/>
              <a:gd name="T4" fmla="*/ 5760 w 5591"/>
              <a:gd name="T5" fmla="*/ 528 h 588"/>
              <a:gd name="T6" fmla="*/ 48 w 5591"/>
              <a:gd name="T7" fmla="*/ 0 h 588"/>
              <a:gd name="T8" fmla="*/ 0 60000 65536"/>
              <a:gd name="T9" fmla="*/ 0 60000 65536"/>
              <a:gd name="T10" fmla="*/ 0 60000 65536"/>
              <a:gd name="T11" fmla="*/ 0 60000 65536"/>
              <a:gd name="T12" fmla="*/ 0 w 5591"/>
              <a:gd name="T13" fmla="*/ 0 h 588"/>
              <a:gd name="T14" fmla="*/ 5591 w 5591"/>
              <a:gd name="T15" fmla="*/ 588 h 58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>
              <a:defRPr/>
            </a:pPr>
            <a:endParaRPr lang="zh-CN" altLang="en-US">
              <a:latin typeface="Arial" charset="0"/>
              <a:cs typeface="Arial" charset="0"/>
            </a:endParaRPr>
          </a:p>
        </p:txBody>
      </p:sp>
      <p:sp>
        <p:nvSpPr>
          <p:cNvPr id="14" name="Right Triangle 13">
            <a:extLst>
              <a:ext uri="{FF2B5EF4-FFF2-40B4-BE49-F238E27FC236}">
                <a16:creationId xmlns:a16="http://schemas.microsoft.com/office/drawing/2014/main" id="{08D11D03-CBF1-424F-8752-00522C53EB64}"/>
              </a:ext>
            </a:extLst>
          </p:cNvPr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4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zh-CN">
              <a:solidFill>
                <a:srgbClr val="FFFFFF"/>
              </a:solidFill>
              <a:cs typeface="Arial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3D03D7E-0908-634C-8132-527BEE50E31B}"/>
              </a:ext>
            </a:extLst>
          </p:cNvPr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8">
            <a:extLst>
              <a:ext uri="{FF2B5EF4-FFF2-40B4-BE49-F238E27FC236}">
                <a16:creationId xmlns:a16="http://schemas.microsoft.com/office/drawing/2014/main" id="{B7F114C7-89A4-164C-B03B-B1BB4E4D68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33" name="Text Placeholder 29">
            <a:extLst>
              <a:ext uri="{FF2B5EF4-FFF2-40B4-BE49-F238E27FC236}">
                <a16:creationId xmlns:a16="http://schemas.microsoft.com/office/drawing/2014/main" id="{53DC31C2-7EDC-9349-9BEA-C0D8868E9746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457200" y="1481138"/>
            <a:ext cx="8229600" cy="4525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6488CA22-B67C-734A-9DF4-DD8E89F3AAC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727825" y="6408738"/>
            <a:ext cx="1919288" cy="365125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000">
                <a:latin typeface="Lucida Sans Unicode" pitchFamily="34" charset="0"/>
                <a:ea typeface="宋体" charset="-122"/>
                <a:cs typeface="Arial" charset="0"/>
              </a:defRPr>
            </a:lvl1pPr>
          </a:lstStyle>
          <a:p>
            <a:pPr>
              <a:defRPr/>
            </a:pPr>
            <a:fld id="{178211C7-86B1-244B-A8FB-809D334110B5}" type="datetime1">
              <a:rPr lang="en-US" altLang="zh-CN"/>
              <a:pPr>
                <a:defRPr/>
              </a:pPr>
              <a:t>5/8/20</a:t>
            </a:fld>
            <a:endParaRPr lang="en-US" altLang="zh-CN"/>
          </a:p>
        </p:txBody>
      </p:sp>
      <p:sp>
        <p:nvSpPr>
          <p:cNvPr id="22" name="Footer Placeholder 21">
            <a:extLst>
              <a:ext uri="{FF2B5EF4-FFF2-40B4-BE49-F238E27FC236}">
                <a16:creationId xmlns:a16="http://schemas.microsoft.com/office/drawing/2014/main" id="{FE7E8EA2-95A1-EB4B-9B4C-538FB7F0BE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62400" y="6408738"/>
            <a:ext cx="2768600" cy="365125"/>
          </a:xfrm>
          <a:prstGeom prst="rect">
            <a:avLst/>
          </a:prstGeom>
        </p:spPr>
        <p:txBody>
          <a:bodyPr vert="horz" anchor="b"/>
          <a:lstStyle>
            <a:lvl1pPr algn="r" eaLnBrk="1" fontAlgn="auto" latinLnBrk="0" hangingPunct="1">
              <a:spcBef>
                <a:spcPts val="0"/>
              </a:spcBef>
              <a:spcAft>
                <a:spcPts val="0"/>
              </a:spcAft>
              <a:defRPr kumimoji="0" sz="1000">
                <a:solidFill>
                  <a:schemeClr val="tx1"/>
                </a:solidFill>
                <a:latin typeface="+mn-lt"/>
                <a:cs typeface="+mn-cs"/>
              </a:defRPr>
            </a:lvl1pPr>
            <a:extLst/>
          </a:lstStyle>
          <a:p>
            <a:pPr>
              <a:defRPr/>
            </a:pPr>
            <a:endParaRPr lang="en-US" dirty="0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76B146C9-D02B-2944-9FE9-028B624188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47113" y="6408738"/>
            <a:ext cx="366712" cy="365125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000">
                <a:latin typeface="Lucida Sans Unicode" panose="020B0602030504020204" pitchFamily="34" charset="0"/>
                <a:ea typeface="宋体" panose="02010600030101010101" pitchFamily="2" charset="-122"/>
              </a:defRPr>
            </a:lvl1pPr>
          </a:lstStyle>
          <a:p>
            <a:fld id="{FFC9916B-0C6D-5D42-958F-16A084ED7741}" type="slidenum">
              <a:rPr lang="en-US" altLang="zh-CN"/>
              <a:pPr/>
              <a:t>‹#›</a:t>
            </a:fld>
            <a:endParaRPr lang="en-US" altLang="zh-CN"/>
          </a:p>
        </p:txBody>
      </p:sp>
      <p:sp>
        <p:nvSpPr>
          <p:cNvPr id="11" name="Action Button: Back or Previous 10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0F7A4C60-F5CF-4441-B727-BEA7B43C47AD}"/>
              </a:ext>
            </a:extLst>
          </p:cNvPr>
          <p:cNvSpPr/>
          <p:nvPr/>
        </p:nvSpPr>
        <p:spPr>
          <a:xfrm>
            <a:off x="8305800" y="152400"/>
            <a:ext cx="304800" cy="304800"/>
          </a:xfrm>
          <a:prstGeom prst="actionButtonBackPrevious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zh-CN" altLang="zh-CN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16" name="Action Button: Forward or Next 15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C8A03C9F-3320-9F41-9012-34928F791B96}"/>
              </a:ext>
            </a:extLst>
          </p:cNvPr>
          <p:cNvSpPr/>
          <p:nvPr/>
        </p:nvSpPr>
        <p:spPr>
          <a:xfrm>
            <a:off x="8686800" y="152400"/>
            <a:ext cx="304800" cy="304800"/>
          </a:xfrm>
          <a:prstGeom prst="actionButtonForwardNex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zh-CN" altLang="zh-CN">
              <a:solidFill>
                <a:srgbClr val="000000"/>
              </a:solidFill>
              <a:cs typeface="Arial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10" r:id="rId1"/>
    <p:sldLayoutId id="2147483811" r:id="rId2"/>
    <p:sldLayoutId id="2147483812" r:id="rId3"/>
    <p:sldLayoutId id="2147483813" r:id="rId4"/>
    <p:sldLayoutId id="2147483814" r:id="rId5"/>
    <p:sldLayoutId id="2147483815" r:id="rId6"/>
    <p:sldLayoutId id="2147483806" r:id="rId7"/>
    <p:sldLayoutId id="2147483816" r:id="rId8"/>
    <p:sldLayoutId id="2147483817" r:id="rId9"/>
    <p:sldLayoutId id="2147483807" r:id="rId10"/>
    <p:sldLayoutId id="2147483808" r:id="rId11"/>
    <p:sldLayoutId id="2147483809" r:id="rId12"/>
  </p:sldLayoutIdLst>
  <p:hf sldNum="0"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9pPr>
      <a:extLst/>
    </p:titleStyle>
    <p:bodyStyle>
      <a:lvl1pPr marL="365125" indent="-255588" algn="l" rtl="0" eaLnBrk="0" fontAlgn="base" hangingPunct="0">
        <a:spcBef>
          <a:spcPts val="400"/>
        </a:spcBef>
        <a:spcAft>
          <a:spcPct val="0"/>
        </a:spcAft>
        <a:buClr>
          <a:schemeClr val="accent1"/>
        </a:buClr>
        <a:buSzPct val="68000"/>
        <a:buFont typeface="Wingdings 3" pitchFamily="2" charset="2"/>
        <a:buChar char=""/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0713" indent="-228600" algn="l" rtl="0" eaLnBrk="0" fontAlgn="base" hangingPunct="0">
        <a:spcBef>
          <a:spcPts val="325"/>
        </a:spcBef>
        <a:spcAft>
          <a:spcPct val="0"/>
        </a:spcAft>
        <a:buClr>
          <a:schemeClr val="accent1"/>
        </a:buClr>
        <a:buFont typeface="Verdana" panose="020B0604030504040204" pitchFamily="34" charset="0"/>
        <a:buChar char="◦"/>
        <a:defRPr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8838" indent="-228600" algn="l" rtl="0" eaLnBrk="0" fontAlgn="base" hangingPunct="0">
        <a:spcBef>
          <a:spcPts val="350"/>
        </a:spcBef>
        <a:spcAft>
          <a:spcPct val="0"/>
        </a:spcAft>
        <a:buClr>
          <a:schemeClr val="accent2"/>
        </a:buClr>
        <a:buSzPct val="100000"/>
        <a:buFont typeface="Wingdings 2" pitchFamily="2" charset="2"/>
        <a:buChar char="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0" fontAlgn="base" hangingPunct="0">
        <a:spcBef>
          <a:spcPts val="350"/>
        </a:spcBef>
        <a:spcAft>
          <a:spcPct val="0"/>
        </a:spcAft>
        <a:buClr>
          <a:schemeClr val="accent2"/>
        </a:buClr>
        <a:buChar char="–"/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rtl="0" eaLnBrk="0" fontAlgn="base" hangingPunct="0">
        <a:spcBef>
          <a:spcPts val="350"/>
        </a:spcBef>
        <a:spcAft>
          <a:spcPct val="0"/>
        </a:spcAft>
        <a:buClr>
          <a:schemeClr val="accent2"/>
        </a:buClr>
        <a:buChar char="»"/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eclipse-javadoc:%E2%98%82=BookExamples11th/C:\/Program%20Files\/Java\/jdk-10.0.1\/lib\/jrt-fs.jar%60java.base%3cjava.net(URL.class%E2%98%83URL~toExternalForm%E2%98%82java.lang.String" TargetMode="External"/><Relationship Id="rId2" Type="http://schemas.openxmlformats.org/officeDocument/2006/relationships/hyperlink" Target="eclipse-open:%E2%98%82=BookExamples11th/C:\/Program%20Files\/Java\/jdk-10.0.1\/lib\/jrt-fs.jar%60java.base%3cjava.net(URL.class%E2%98%83URL~toExternalForm" TargetMode="External"/><Relationship Id="rId1" Type="http://schemas.openxmlformats.org/officeDocument/2006/relationships/slideLayout" Target="../slideLayouts/slideLayout12.xml"/><Relationship Id="rId6" Type="http://schemas.openxmlformats.org/officeDocument/2006/relationships/hyperlink" Target="eclipse-javadoc:%E2%98%82=BookExamples11th/C:\/Program%20Files\/Java\/jdk-10.0.1\/lib\/jrt-fs.jar%60java.base%3cjava.net(URL.class%E2%98%83URL" TargetMode="External"/><Relationship Id="rId5" Type="http://schemas.openxmlformats.org/officeDocument/2006/relationships/hyperlink" Target="eclipse-javadoc:%E2%98%82=BookExamples11th/C:\/Program%20Files\/Java\/jdk-10.0.1\/lib\/jrt-fs.jar%60java.base%3cjava.net" TargetMode="External"/><Relationship Id="rId4" Type="http://schemas.openxmlformats.org/officeDocument/2006/relationships/hyperlink" Target="eclipse-javadoc:%E2%98%82=BookExamples11th/C:\/Program%20Files\/Java\/jdk-10.0.1\/lib\/jrt-fs.jar%60java.base%3cjava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56B42-9F55-A64D-B753-3E2A2427250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/>
              <a:t>Chapter 22 JavaFX Graphics and Multimedia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7EC4C0-8D4C-804C-97A0-63CAF823379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11268" name="副标题 4">
            <a:extLst>
              <a:ext uri="{FF2B5EF4-FFF2-40B4-BE49-F238E27FC236}">
                <a16:creationId xmlns:a16="http://schemas.microsoft.com/office/drawing/2014/main" id="{2DA5989F-4433-3449-A360-C49BC935BB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5800" y="3611563"/>
            <a:ext cx="7772400" cy="1200150"/>
          </a:xfrm>
        </p:spPr>
        <p:txBody>
          <a:bodyPr/>
          <a:lstStyle/>
          <a:p>
            <a:pPr marR="0"/>
            <a:endParaRPr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263" y="1079500"/>
            <a:ext cx="8491537" cy="4192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6970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134494"/>
            <a:ext cx="6629400" cy="6671679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4445000" y="381000"/>
            <a:ext cx="4572000" cy="120032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>
            <a:spAutoFit/>
          </a:bodyPr>
          <a:lstStyle/>
          <a:p>
            <a:r>
              <a:rPr lang="en-US" altLang="zh-CN" dirty="0">
                <a:solidFill>
                  <a:srgbClr val="333333"/>
                </a:solidFill>
                <a:latin typeface="Georgia" panose="02040502050405020303" pitchFamily="18" charset="0"/>
              </a:rPr>
              <a:t>indicates that the rule in lines 4–6 should be applied to all objects of types </a:t>
            </a:r>
            <a:r>
              <a:rPr lang="en-US" altLang="zh-CN" dirty="0">
                <a:solidFill>
                  <a:srgbClr val="333333"/>
                </a:solidFill>
                <a:latin typeface="DroidSansMono"/>
              </a:rPr>
              <a:t>Line</a:t>
            </a:r>
            <a:r>
              <a:rPr lang="en-US" altLang="zh-CN" dirty="0">
                <a:solidFill>
                  <a:srgbClr val="333333"/>
                </a:solidFill>
                <a:latin typeface="Georgia" panose="02040502050405020303" pitchFamily="18" charset="0"/>
              </a:rPr>
              <a:t>,</a:t>
            </a:r>
          </a:p>
          <a:p>
            <a:r>
              <a:rPr lang="en-US" altLang="zh-CN" dirty="0">
                <a:solidFill>
                  <a:srgbClr val="333333"/>
                </a:solidFill>
                <a:latin typeface="DroidSansMono"/>
              </a:rPr>
              <a:t>Rectangle</a:t>
            </a:r>
            <a:r>
              <a:rPr lang="en-US" altLang="zh-CN" dirty="0">
                <a:solidFill>
                  <a:srgbClr val="333333"/>
                </a:solidFill>
                <a:latin typeface="Georgia" panose="02040502050405020303" pitchFamily="18" charset="0"/>
              </a:rPr>
              <a:t>, </a:t>
            </a:r>
            <a:r>
              <a:rPr lang="en-US" altLang="zh-CN" dirty="0">
                <a:solidFill>
                  <a:srgbClr val="333333"/>
                </a:solidFill>
                <a:latin typeface="DroidSansMono"/>
              </a:rPr>
              <a:t>Circle</a:t>
            </a:r>
            <a:r>
              <a:rPr lang="en-US" altLang="zh-CN" dirty="0">
                <a:solidFill>
                  <a:srgbClr val="333333"/>
                </a:solidFill>
                <a:latin typeface="Georgia" panose="02040502050405020303" pitchFamily="18" charset="0"/>
              </a:rPr>
              <a:t>, </a:t>
            </a:r>
            <a:r>
              <a:rPr lang="en-US" altLang="zh-CN" dirty="0">
                <a:solidFill>
                  <a:srgbClr val="333333"/>
                </a:solidFill>
                <a:latin typeface="DroidSansMono"/>
              </a:rPr>
              <a:t>Ellipse </a:t>
            </a:r>
            <a:r>
              <a:rPr lang="en-US" altLang="zh-CN" dirty="0">
                <a:solidFill>
                  <a:srgbClr val="333333"/>
                </a:solidFill>
                <a:latin typeface="Georgia" panose="02040502050405020303" pitchFamily="18" charset="0"/>
              </a:rPr>
              <a:t>and </a:t>
            </a:r>
            <a:r>
              <a:rPr lang="en-US" altLang="zh-CN" dirty="0">
                <a:solidFill>
                  <a:srgbClr val="333333"/>
                </a:solidFill>
                <a:latin typeface="DroidSansMono"/>
              </a:rPr>
              <a:t>Arc </a:t>
            </a:r>
            <a:r>
              <a:rPr lang="en-US" altLang="zh-CN" dirty="0">
                <a:solidFill>
                  <a:srgbClr val="333333"/>
                </a:solidFill>
                <a:latin typeface="Georgia" panose="02040502050405020303" pitchFamily="18" charset="0"/>
              </a:rPr>
              <a:t>in the GUI.</a:t>
            </a:r>
            <a:endParaRPr lang="zh-CN" altLang="en-US" dirty="0"/>
          </a:p>
        </p:txBody>
      </p:sp>
      <p:cxnSp>
        <p:nvCxnSpPr>
          <p:cNvPr id="8" name="直接箭头连接符 7"/>
          <p:cNvCxnSpPr/>
          <p:nvPr/>
        </p:nvCxnSpPr>
        <p:spPr>
          <a:xfrm>
            <a:off x="3733800" y="304800"/>
            <a:ext cx="609600" cy="4572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3756212" y="3497227"/>
            <a:ext cx="4572000" cy="64633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>
            <a:spAutoFit/>
          </a:bodyPr>
          <a:lstStyle/>
          <a:p>
            <a:r>
              <a:rPr lang="en-US" altLang="zh-CN" dirty="0">
                <a:solidFill>
                  <a:srgbClr val="333333"/>
                </a:solidFill>
                <a:latin typeface="Georgia" panose="02040502050405020303" pitchFamily="18" charset="0"/>
              </a:rPr>
              <a:t>indicates that the gradient should begin from a </a:t>
            </a:r>
            <a:r>
              <a:rPr lang="en-US" altLang="zh-CN" dirty="0">
                <a:solidFill>
                  <a:srgbClr val="333333"/>
                </a:solidFill>
                <a:latin typeface="DroidSansMono"/>
              </a:rPr>
              <a:t>center </a:t>
            </a:r>
            <a:r>
              <a:rPr lang="en-US" altLang="zh-CN" dirty="0">
                <a:solidFill>
                  <a:srgbClr val="333333"/>
                </a:solidFill>
                <a:latin typeface="Georgia" panose="02040502050405020303" pitchFamily="18" charset="0"/>
              </a:rPr>
              <a:t>point at </a:t>
            </a:r>
            <a:r>
              <a:rPr lang="en-US" altLang="zh-CN" dirty="0">
                <a:solidFill>
                  <a:srgbClr val="333333"/>
                </a:solidFill>
                <a:latin typeface="DroidSansMono"/>
              </a:rPr>
              <a:t>50% 50%</a:t>
            </a:r>
            <a:endParaRPr lang="zh-CN" altLang="en-US" dirty="0"/>
          </a:p>
        </p:txBody>
      </p:sp>
      <p:cxnSp>
        <p:nvCxnSpPr>
          <p:cNvPr id="10" name="直接箭头连接符 9"/>
          <p:cNvCxnSpPr/>
          <p:nvPr/>
        </p:nvCxnSpPr>
        <p:spPr>
          <a:xfrm flipV="1">
            <a:off x="4343400" y="4114800"/>
            <a:ext cx="152400" cy="3810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4343400" y="4624042"/>
            <a:ext cx="4572000" cy="83099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>
            <a:spAutoFit/>
          </a:bodyPr>
          <a:lstStyle/>
          <a:p>
            <a:r>
              <a:rPr lang="en-US" altLang="zh-CN" sz="1600" dirty="0">
                <a:solidFill>
                  <a:srgbClr val="333333"/>
                </a:solidFill>
                <a:latin typeface="Georgia" panose="02040502050405020303" pitchFamily="18" charset="0"/>
              </a:rPr>
              <a:t>This radial gradient begins with the color </a:t>
            </a:r>
            <a:r>
              <a:rPr lang="en-US" altLang="zh-CN" sz="1600" dirty="0">
                <a:solidFill>
                  <a:srgbClr val="333333"/>
                </a:solidFill>
                <a:latin typeface="DroidSansMono"/>
              </a:rPr>
              <a:t>white </a:t>
            </a:r>
            <a:r>
              <a:rPr lang="en-US" altLang="zh-CN" sz="1600" dirty="0">
                <a:solidFill>
                  <a:srgbClr val="333333"/>
                </a:solidFill>
                <a:latin typeface="Georgia" panose="02040502050405020303" pitchFamily="18" charset="0"/>
              </a:rPr>
              <a:t>in the center and ends with </a:t>
            </a:r>
            <a:r>
              <a:rPr lang="en-US" altLang="zh-CN" sz="1600" dirty="0">
                <a:solidFill>
                  <a:srgbClr val="333333"/>
                </a:solidFill>
                <a:latin typeface="DroidSansMono"/>
              </a:rPr>
              <a:t>red </a:t>
            </a:r>
            <a:r>
              <a:rPr lang="en-US" altLang="zh-CN" sz="1600" dirty="0">
                <a:solidFill>
                  <a:srgbClr val="333333"/>
                </a:solidFill>
                <a:latin typeface="Georgia" panose="02040502050405020303" pitchFamily="18" charset="0"/>
              </a:rPr>
              <a:t>at the outer edge of the </a:t>
            </a:r>
            <a:r>
              <a:rPr lang="en-US" altLang="zh-CN" sz="1600" dirty="0">
                <a:solidFill>
                  <a:srgbClr val="333333"/>
                </a:solidFill>
                <a:latin typeface="DroidSansMono"/>
              </a:rPr>
              <a:t>Circle</a:t>
            </a:r>
            <a:r>
              <a:rPr lang="en-US" altLang="zh-CN" sz="1600" dirty="0">
                <a:solidFill>
                  <a:srgbClr val="333333"/>
                </a:solidFill>
                <a:latin typeface="Georgia" panose="02040502050405020303" pitchFamily="18" charset="0"/>
              </a:rPr>
              <a:t>’s fill.</a:t>
            </a:r>
            <a:endParaRPr lang="zh-CN" altLang="en-US" sz="1600" dirty="0"/>
          </a:p>
        </p:txBody>
      </p:sp>
      <p:cxnSp>
        <p:nvCxnSpPr>
          <p:cNvPr id="14" name="直接箭头连接符 13"/>
          <p:cNvCxnSpPr/>
          <p:nvPr/>
        </p:nvCxnSpPr>
        <p:spPr>
          <a:xfrm flipH="1">
            <a:off x="6731000" y="4553433"/>
            <a:ext cx="201706" cy="22871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矩形 17"/>
          <p:cNvSpPr/>
          <p:nvPr/>
        </p:nvSpPr>
        <p:spPr>
          <a:xfrm>
            <a:off x="6400800" y="5722771"/>
            <a:ext cx="2616200" cy="120032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333333"/>
                </a:solidFill>
                <a:latin typeface="Georgia" panose="02040502050405020303" pitchFamily="18" charset="0"/>
              </a:rPr>
              <a:t>transition from one</a:t>
            </a:r>
          </a:p>
          <a:p>
            <a:r>
              <a:rPr lang="en-US" altLang="zh-CN" dirty="0">
                <a:solidFill>
                  <a:srgbClr val="333333"/>
                </a:solidFill>
                <a:latin typeface="Georgia" panose="02040502050405020303" pitchFamily="18" charset="0"/>
              </a:rPr>
              <a:t>color to the next  horizontally, vertically or diagonally.</a:t>
            </a:r>
            <a:endParaRPr lang="zh-CN" altLang="en-US" dirty="0"/>
          </a:p>
        </p:txBody>
      </p:sp>
      <p:cxnSp>
        <p:nvCxnSpPr>
          <p:cNvPr id="19" name="直接箭头连接符 18"/>
          <p:cNvCxnSpPr/>
          <p:nvPr/>
        </p:nvCxnSpPr>
        <p:spPr>
          <a:xfrm flipV="1">
            <a:off x="3581400" y="6172200"/>
            <a:ext cx="2819400" cy="23653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28430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838200"/>
            <a:ext cx="8333461" cy="401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0991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solidFill>
                  <a:srgbClr val="24B5A1"/>
                </a:solidFill>
                <a:latin typeface="Arial"/>
              </a:rPr>
              <a:t>22.4  </a:t>
            </a:r>
            <a:r>
              <a:rPr lang="en-US" altLang="zh-CN" dirty="0">
                <a:solidFill>
                  <a:srgbClr val="3380E6"/>
                </a:solidFill>
                <a:latin typeface="Arial"/>
              </a:rPr>
              <a:t>Polylines, Polygons and Paths 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408673"/>
            <a:ext cx="5019675" cy="254317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5400" y="2209800"/>
            <a:ext cx="3581400" cy="23622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" y="4474929"/>
            <a:ext cx="5076825" cy="229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0072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Example </a:t>
            </a:r>
            <a:r>
              <a:rPr lang="en-US" altLang="zh-CN" dirty="0" err="1"/>
              <a:t>PolyShapes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PolyShape.css</a:t>
            </a:r>
          </a:p>
          <a:p>
            <a:r>
              <a:rPr lang="en-US" altLang="zh-CN" dirty="0" err="1"/>
              <a:t>PolyShapes.fxml</a:t>
            </a:r>
            <a:endParaRPr lang="en-US" altLang="zh-CN" dirty="0"/>
          </a:p>
          <a:p>
            <a:r>
              <a:rPr lang="en-US" altLang="zh-CN" dirty="0"/>
              <a:t>PolyShapes.java</a:t>
            </a:r>
          </a:p>
          <a:p>
            <a:r>
              <a:rPr lang="en-US" altLang="zh-CN" dirty="0"/>
              <a:t>PolyShapesController.java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60011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>
                <a:solidFill>
                  <a:srgbClr val="24B5A1"/>
                </a:solidFill>
                <a:latin typeface="Arial"/>
              </a:rPr>
              <a:t>22.4  </a:t>
            </a:r>
            <a:r>
              <a:rPr lang="en-US" altLang="zh-CN" dirty="0">
                <a:solidFill>
                  <a:srgbClr val="3380E6"/>
                </a:solidFill>
                <a:latin typeface="Arial"/>
              </a:rPr>
              <a:t>Polylines, Polygons and Paths(cont.)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Method initialize</a:t>
            </a:r>
          </a:p>
          <a:p>
            <a:pPr lvl="1"/>
            <a:r>
              <a:rPr lang="en-US" altLang="zh-CN" sz="2400" dirty="0" err="1">
                <a:solidFill>
                  <a:srgbClr val="FF0000"/>
                </a:solidFill>
              </a:rPr>
              <a:t>setUserData</a:t>
            </a:r>
            <a:r>
              <a:rPr lang="zh-CN" altLang="en-US" sz="2400" b="1" dirty="0"/>
              <a:t>： </a:t>
            </a:r>
            <a:r>
              <a:rPr lang="en-US" altLang="zh-CN" sz="2400" dirty="0"/>
              <a:t>associate any Object with each JavaFX control</a:t>
            </a:r>
          </a:p>
          <a:p>
            <a:r>
              <a:rPr lang="en-US" altLang="zh-CN" sz="2800" dirty="0"/>
              <a:t>Method </a:t>
            </a:r>
            <a:r>
              <a:rPr lang="en-US" altLang="zh-CN" sz="2800" dirty="0" err="1"/>
              <a:t>drawingAreaMouseClicked</a:t>
            </a:r>
            <a:endParaRPr lang="en-US" altLang="zh-CN" sz="2800" dirty="0"/>
          </a:p>
          <a:p>
            <a:pPr lvl="1"/>
            <a:r>
              <a:rPr lang="en-US" altLang="zh-CN" sz="2400" dirty="0" err="1">
                <a:solidFill>
                  <a:srgbClr val="FF0000"/>
                </a:solidFill>
              </a:rPr>
              <a:t>MoveTo</a:t>
            </a:r>
            <a:r>
              <a:rPr lang="en-US" altLang="zh-CN" sz="2400" dirty="0"/>
              <a:t>—Moves to a specific position without drawing anything. </a:t>
            </a:r>
          </a:p>
          <a:p>
            <a:pPr lvl="1"/>
            <a:r>
              <a:rPr lang="en-US" altLang="zh-CN" sz="2400" dirty="0" err="1">
                <a:solidFill>
                  <a:srgbClr val="FF0000"/>
                </a:solidFill>
              </a:rPr>
              <a:t>ArcTo</a:t>
            </a:r>
            <a:r>
              <a:rPr lang="en-US" altLang="zh-CN" sz="2400" dirty="0"/>
              <a:t>—Draws an arc from the previous </a:t>
            </a:r>
            <a:r>
              <a:rPr lang="en-US" altLang="zh-CN" sz="2400" dirty="0" err="1"/>
              <a:t>PathElement’s</a:t>
            </a:r>
            <a:r>
              <a:rPr lang="en-US" altLang="zh-CN" sz="2400" dirty="0"/>
              <a:t> endpoint to the specified location. We’ll discuss this in more detail momentarily. </a:t>
            </a:r>
          </a:p>
          <a:p>
            <a:pPr lvl="1"/>
            <a:r>
              <a:rPr lang="en-US" altLang="zh-CN" sz="2400" dirty="0" err="1">
                <a:solidFill>
                  <a:srgbClr val="FF0000"/>
                </a:solidFill>
              </a:rPr>
              <a:t>ClosePath</a:t>
            </a:r>
            <a:r>
              <a:rPr lang="en-US" altLang="zh-CN" sz="2400" dirty="0"/>
              <a:t>—Closes the path by drawing a straight line from the end point of the last </a:t>
            </a:r>
            <a:r>
              <a:rPr lang="en-US" altLang="zh-CN" sz="2400" dirty="0" err="1"/>
              <a:t>PathElement</a:t>
            </a:r>
            <a:r>
              <a:rPr lang="en-US" altLang="zh-CN" sz="2400" dirty="0"/>
              <a:t> to the start point of the first </a:t>
            </a:r>
            <a:r>
              <a:rPr lang="en-US" altLang="zh-CN" sz="2400" dirty="0" err="1"/>
              <a:t>PathElement</a:t>
            </a:r>
            <a:endParaRPr lang="en-US" altLang="zh-CN" sz="2400" dirty="0"/>
          </a:p>
          <a:p>
            <a:pPr marL="392113" lvl="1" indent="0">
              <a:buNone/>
            </a:pPr>
            <a:endParaRPr lang="zh-CN" altLang="en-US" sz="24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05453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solidFill>
                  <a:srgbClr val="24B5A1"/>
                </a:solidFill>
                <a:latin typeface="Arial"/>
              </a:rPr>
              <a:t>22.5  </a:t>
            </a:r>
            <a:r>
              <a:rPr lang="en-US" altLang="zh-CN" dirty="0">
                <a:solidFill>
                  <a:srgbClr val="3380E6"/>
                </a:solidFill>
                <a:latin typeface="Arial"/>
              </a:rPr>
              <a:t>Transforms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CN" dirty="0"/>
              <a:t>A transform can be applied to any UI element to reposition or reorient the element. </a:t>
            </a:r>
          </a:p>
          <a:p>
            <a:r>
              <a:rPr lang="en" altLang="zh-CN" dirty="0"/>
              <a:t>The built-in JavaFX transforms are subclasses of </a:t>
            </a:r>
            <a:r>
              <a:rPr lang="en" altLang="zh-CN" dirty="0">
                <a:solidFill>
                  <a:srgbClr val="FF0000"/>
                </a:solidFill>
              </a:rPr>
              <a:t>Transform</a:t>
            </a:r>
            <a:r>
              <a:rPr lang="en" altLang="zh-CN" dirty="0"/>
              <a:t>. Some of these subclasses include:</a:t>
            </a:r>
          </a:p>
          <a:p>
            <a:pPr lvl="2"/>
            <a:r>
              <a:rPr lang="en" altLang="zh-CN" dirty="0">
                <a:solidFill>
                  <a:srgbClr val="FF0000"/>
                </a:solidFill>
              </a:rPr>
              <a:t>Translate</a:t>
            </a:r>
            <a:r>
              <a:rPr lang="en" altLang="zh-CN" dirty="0"/>
              <a:t>—moves an object to a new location. </a:t>
            </a:r>
          </a:p>
          <a:p>
            <a:pPr lvl="2"/>
            <a:r>
              <a:rPr lang="en" altLang="zh-CN" dirty="0">
                <a:solidFill>
                  <a:srgbClr val="FF0000"/>
                </a:solidFill>
              </a:rPr>
              <a:t>Rotate</a:t>
            </a:r>
            <a:r>
              <a:rPr lang="en" altLang="zh-CN" dirty="0"/>
              <a:t>—rotates an object around a point and by a specified</a:t>
            </a:r>
            <a:r>
              <a:rPr lang="zh-CN" altLang="en-US" dirty="0"/>
              <a:t> </a:t>
            </a:r>
            <a:r>
              <a:rPr lang="en" altLang="zh-CN" dirty="0"/>
              <a:t>rotation angle.</a:t>
            </a:r>
          </a:p>
          <a:p>
            <a:pPr lvl="2"/>
            <a:r>
              <a:rPr lang="en" altLang="zh-CN" dirty="0">
                <a:solidFill>
                  <a:srgbClr val="FF0000"/>
                </a:solidFill>
              </a:rPr>
              <a:t>Scale</a:t>
            </a:r>
            <a:r>
              <a:rPr lang="en" altLang="zh-CN" dirty="0"/>
              <a:t>—scales an object’s size by the specified amounts.</a:t>
            </a:r>
          </a:p>
          <a:p>
            <a:endParaRPr lang="en" altLang="zh-CN" dirty="0"/>
          </a:p>
          <a:p>
            <a:endParaRPr lang="en-US" altLang="zh-CN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95906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18C0DF-2793-7740-B19B-0C05C93C2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0A0E017-3CAB-2A43-9BB6-771E3BC14B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B56522D-C384-5246-9C12-4D4B4B740E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D4FA65D-FE71-8D45-AB4B-D5BD05D440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290"/>
          <a:stretch/>
        </p:blipFill>
        <p:spPr>
          <a:xfrm>
            <a:off x="2101850" y="883208"/>
            <a:ext cx="4629150" cy="4907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6818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DE23FF-BCB8-724A-9DF2-A90358AF9A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FAF5ED9-8DCE-104B-9ABE-79701786B1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6B36755-6AFB-1548-B6EA-EFC4941117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C7EDA71-AA24-7049-BFE9-A44873A584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274638"/>
            <a:ext cx="8382000" cy="6228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7530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676EA9-108A-9040-B2EB-1CA8CDAB58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381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" altLang="zh-CN" sz="4000" dirty="0">
                <a:solidFill>
                  <a:srgbClr val="24B5A1"/>
                </a:solidFill>
                <a:latin typeface="Arial"/>
              </a:rPr>
              <a:t>22.6 </a:t>
            </a:r>
            <a:r>
              <a:rPr lang="en" altLang="zh-CN" sz="4000" dirty="0">
                <a:solidFill>
                  <a:srgbClr val="3380E6"/>
                </a:solidFill>
                <a:latin typeface="Arial"/>
              </a:rPr>
              <a:t>Playing Video with Media, </a:t>
            </a:r>
            <a:r>
              <a:rPr lang="en" altLang="zh-CN" sz="4000" dirty="0" err="1">
                <a:solidFill>
                  <a:srgbClr val="3380E6"/>
                </a:solidFill>
                <a:latin typeface="Arial"/>
              </a:rPr>
              <a:t>MediaPlayer</a:t>
            </a:r>
            <a:r>
              <a:rPr lang="en" altLang="zh-CN" sz="4000" dirty="0">
                <a:solidFill>
                  <a:srgbClr val="3380E6"/>
                </a:solidFill>
                <a:latin typeface="Arial"/>
              </a:rPr>
              <a:t> and</a:t>
            </a:r>
            <a:r>
              <a:rPr lang="zh-CN" altLang="en-US" sz="4000" dirty="0">
                <a:solidFill>
                  <a:srgbClr val="3380E6"/>
                </a:solidFill>
                <a:latin typeface="Arial"/>
              </a:rPr>
              <a:t> </a:t>
            </a:r>
            <a:r>
              <a:rPr lang="en" altLang="zh-CN" sz="4000" dirty="0" err="1">
                <a:solidFill>
                  <a:srgbClr val="3380E6"/>
                </a:solidFill>
                <a:latin typeface="Arial"/>
              </a:rPr>
              <a:t>MediaViewer</a:t>
            </a:r>
            <a:br>
              <a:rPr lang="en" altLang="zh-CN" dirty="0">
                <a:effectLst/>
              </a:rPr>
            </a:br>
            <a:endParaRPr kumimoji="1"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05BB3FD-E41E-5249-9886-69AE88A856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6102F48-FE59-8B4E-9F4F-99BAAA8C23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6DAFAB7-0C8A-C54F-A88B-A15EDA946B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481138"/>
            <a:ext cx="6997700" cy="4903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3742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DA2C6-D8CA-B942-9350-8CC8ECE1F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zh-CN" dirty="0">
                <a:solidFill>
                  <a:srgbClr val="24B5A1"/>
                </a:solidFill>
                <a:latin typeface="Arial"/>
              </a:rPr>
              <a:t>Objectives</a:t>
            </a:r>
            <a:endParaRPr lang="en-US" dirty="0">
              <a:solidFill>
                <a:srgbClr val="3380E6"/>
              </a:solidFill>
              <a:latin typeface="Arial"/>
            </a:endParaRPr>
          </a:p>
        </p:txBody>
      </p:sp>
      <p:sp>
        <p:nvSpPr>
          <p:cNvPr id="13315" name="Text Placeholder 2">
            <a:extLst>
              <a:ext uri="{FF2B5EF4-FFF2-40B4-BE49-F238E27FC236}">
                <a16:creationId xmlns:a16="http://schemas.microsoft.com/office/drawing/2014/main" id="{B3B0B7E7-8512-454D-B15C-FA4E6E434E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142999"/>
            <a:ext cx="8229600" cy="5630863"/>
          </a:xfrm>
          <a:solidFill>
            <a:schemeClr val="bg1"/>
          </a:solidFill>
        </p:spPr>
        <p:txBody>
          <a:bodyPr/>
          <a:lstStyle/>
          <a:p>
            <a:r>
              <a:rPr lang="en-US" altLang="zh-CN" dirty="0"/>
              <a:t>In this chapter you’ll:</a:t>
            </a:r>
          </a:p>
          <a:p>
            <a:pPr lvl="1"/>
            <a:r>
              <a:rPr lang="en-US" altLang="zh-CN" sz="1600" dirty="0"/>
              <a:t>Use JavaFX graphics and multimedia capabilities to make your apps “come alive” with graphics, animations, audio and video.</a:t>
            </a:r>
          </a:p>
          <a:p>
            <a:pPr lvl="1"/>
            <a:r>
              <a:rPr lang="en-US" altLang="zh-CN" sz="1600" dirty="0"/>
              <a:t>Use external </a:t>
            </a:r>
            <a:r>
              <a:rPr lang="en-US" altLang="zh-CN" sz="1600" dirty="0">
                <a:solidFill>
                  <a:srgbClr val="FF0000"/>
                </a:solidFill>
              </a:rPr>
              <a:t>Cascading Style Sheets </a:t>
            </a:r>
            <a:r>
              <a:rPr lang="en-US" altLang="zh-CN" sz="1600" dirty="0"/>
              <a:t>to customize the look of Nodes while maintaining their functionality.</a:t>
            </a:r>
          </a:p>
          <a:p>
            <a:pPr lvl="1"/>
            <a:r>
              <a:rPr lang="en-US" altLang="zh-CN" sz="1600" dirty="0"/>
              <a:t>Customize fonts attributes such as </a:t>
            </a:r>
            <a:r>
              <a:rPr lang="en-US" altLang="zh-CN" sz="1600" dirty="0">
                <a:solidFill>
                  <a:srgbClr val="FF0000"/>
                </a:solidFill>
              </a:rPr>
              <a:t>font</a:t>
            </a:r>
            <a:r>
              <a:rPr lang="en-US" altLang="zh-CN" sz="1600" dirty="0"/>
              <a:t> family, size and style.</a:t>
            </a:r>
          </a:p>
          <a:p>
            <a:pPr lvl="1"/>
            <a:r>
              <a:rPr lang="en-US" altLang="zh-CN" sz="1600" dirty="0"/>
              <a:t>Display two-dimensional shape nodes of types</a:t>
            </a:r>
            <a:r>
              <a:rPr lang="en-US" altLang="zh-CN" sz="1600" dirty="0">
                <a:solidFill>
                  <a:srgbClr val="FF0000"/>
                </a:solidFill>
              </a:rPr>
              <a:t> Line, Rectangle, Circle, Ellipse, Arc, Path, Polyline and Polygon</a:t>
            </a:r>
            <a:r>
              <a:rPr lang="en-US" altLang="zh-CN" sz="1600" dirty="0"/>
              <a:t>.</a:t>
            </a:r>
          </a:p>
          <a:p>
            <a:pPr lvl="1"/>
            <a:r>
              <a:rPr lang="en-US" altLang="zh-CN" sz="1600" dirty="0"/>
              <a:t>Customize the </a:t>
            </a:r>
            <a:r>
              <a:rPr lang="en-US" altLang="zh-CN" sz="1600" dirty="0">
                <a:solidFill>
                  <a:srgbClr val="FF0000"/>
                </a:solidFill>
              </a:rPr>
              <a:t>stroke</a:t>
            </a:r>
            <a:r>
              <a:rPr lang="en-US" altLang="zh-CN" sz="1600" dirty="0"/>
              <a:t> and </a:t>
            </a:r>
            <a:r>
              <a:rPr lang="en-US" altLang="zh-CN" sz="1600" dirty="0">
                <a:solidFill>
                  <a:srgbClr val="FF0000"/>
                </a:solidFill>
              </a:rPr>
              <a:t>fill</a:t>
            </a:r>
            <a:r>
              <a:rPr lang="en-US" altLang="zh-CN" sz="1600" dirty="0"/>
              <a:t> of shapes with solid colors, images and gradients.</a:t>
            </a:r>
          </a:p>
          <a:p>
            <a:pPr lvl="1"/>
            <a:r>
              <a:rPr lang="en-US" altLang="zh-CN" sz="1600" dirty="0"/>
              <a:t>Use Transforms to </a:t>
            </a:r>
            <a:r>
              <a:rPr lang="en-US" altLang="zh-CN" sz="1600" dirty="0">
                <a:solidFill>
                  <a:srgbClr val="FF0000"/>
                </a:solidFill>
              </a:rPr>
              <a:t>reposition</a:t>
            </a:r>
            <a:r>
              <a:rPr lang="en-US" altLang="zh-CN" sz="1600" dirty="0"/>
              <a:t> and reorient nodes.</a:t>
            </a:r>
          </a:p>
          <a:p>
            <a:pPr lvl="1"/>
            <a:r>
              <a:rPr lang="en-US" altLang="zh-CN" sz="1600" dirty="0"/>
              <a:t>Display and control video playback with Media, </a:t>
            </a:r>
            <a:r>
              <a:rPr lang="en-US" altLang="zh-CN" sz="1600" dirty="0" err="1"/>
              <a:t>MediaPlayer</a:t>
            </a:r>
            <a:r>
              <a:rPr lang="en-US" altLang="zh-CN" sz="1600" dirty="0"/>
              <a:t> and</a:t>
            </a:r>
          </a:p>
          <a:p>
            <a:pPr lvl="1"/>
            <a:r>
              <a:rPr lang="en-US" altLang="zh-CN" sz="1600" dirty="0"/>
              <a:t>MediaView.</a:t>
            </a:r>
          </a:p>
          <a:p>
            <a:pPr lvl="1"/>
            <a:r>
              <a:rPr lang="en-US" altLang="zh-CN" sz="1600" dirty="0"/>
              <a:t>Animate Node properties with Transition and Timeline animations.</a:t>
            </a:r>
          </a:p>
          <a:p>
            <a:pPr lvl="1"/>
            <a:r>
              <a:rPr lang="en-US" altLang="zh-CN" sz="1600" dirty="0"/>
              <a:t>Use an </a:t>
            </a:r>
            <a:r>
              <a:rPr lang="en-US" altLang="zh-CN" sz="1600" dirty="0" err="1">
                <a:solidFill>
                  <a:srgbClr val="FF0000"/>
                </a:solidFill>
              </a:rPr>
              <a:t>AnimationTimer</a:t>
            </a:r>
            <a:r>
              <a:rPr lang="en-US" altLang="zh-CN" sz="1600" dirty="0"/>
              <a:t> to create frame-by-frame animations.</a:t>
            </a:r>
          </a:p>
          <a:p>
            <a:pPr lvl="1"/>
            <a:r>
              <a:rPr lang="en-US" altLang="zh-CN" sz="1600" dirty="0"/>
              <a:t>Draw graphics on a Canvas node.</a:t>
            </a:r>
          </a:p>
          <a:p>
            <a:pPr lvl="1"/>
            <a:r>
              <a:rPr lang="en-US" altLang="zh-CN" sz="1600" dirty="0"/>
              <a:t>Display 3D shapes.</a:t>
            </a:r>
            <a:endParaRPr lang="en" altLang="zh-CN" sz="16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64D847-9061-AA4C-86C9-42D4BDE03A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48494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71AEA0-F429-2445-97D3-5C2E4B2BA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2DAD0AA-BA21-B74A-9FC9-F15B82AEFA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6025EE7-435D-2F43-A4A0-FAF5DC691B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52A4F10-AA8B-B147-8BE4-017B732071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291" y="533400"/>
            <a:ext cx="8525509" cy="4246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8861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DB8FE5-3EC7-A042-B50B-88E9FD7EF8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524567A-CCFD-CE45-BCD7-7966A6B041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A6CBEB9-0C20-D24A-AF24-A0113FD178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BEB3939-4E6F-A448-832A-B8D71D2344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288084"/>
            <a:ext cx="8649878" cy="5782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1957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749085-5D92-834C-94FE-706E523C9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8A80D5E-398E-3F46-A46A-A71E22C5B2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5DC649E-CAD6-B342-9096-3E45E13315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0491821-304C-574D-994F-77E50252B9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005" y="310497"/>
            <a:ext cx="8774889" cy="5108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7467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D7788B-0200-2845-A445-C1C477870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B1904E6-DB75-5E4C-A34E-72A0E62335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D6E5A4C-CD70-AB4F-8862-080E2BB735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7D16A05-821B-0246-85CF-66522CEBE1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079500"/>
            <a:ext cx="8529435" cy="372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8783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740685-AC47-0B43-9D91-4A22299CF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" altLang="zh-CN" dirty="0">
                <a:solidFill>
                  <a:srgbClr val="24B5A1"/>
                </a:solidFill>
                <a:latin typeface="Arial"/>
              </a:rPr>
              <a:t>22.7</a:t>
            </a:r>
            <a:r>
              <a:rPr lang="en" altLang="zh-CN" dirty="0">
                <a:effectLst/>
              </a:rPr>
              <a:t> </a:t>
            </a:r>
            <a:r>
              <a:rPr lang="en" altLang="zh-CN" dirty="0">
                <a:solidFill>
                  <a:srgbClr val="3380E6"/>
                </a:solidFill>
                <a:latin typeface="Arial"/>
              </a:rPr>
              <a:t>Transition Animations</a:t>
            </a:r>
            <a:endParaRPr lang="zh-CN" altLang="en-US" dirty="0">
              <a:solidFill>
                <a:srgbClr val="3380E6"/>
              </a:solidFill>
              <a:latin typeface="Arial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A928B29-7E79-ED43-99FA-2F1128E217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850" y="1885950"/>
            <a:ext cx="5448300" cy="3086100"/>
          </a:xfrm>
          <a:prstGeom prst="rect">
            <a:avLst/>
          </a:prstGeom>
        </p:spPr>
      </p:pic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BCF02DC-1D38-424D-810F-281400A09E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CD52BC1-58AA-C440-8506-703D31F470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11418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9F0EBBC-7534-1E4C-B679-182B967540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E44C1CA-74DA-8F4B-9D2B-46D20F9F4D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3461"/>
            <a:ext cx="8688451" cy="42672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EAA6F494-1BC1-854C-B348-CC6223E99DEA}"/>
              </a:ext>
            </a:extLst>
          </p:cNvPr>
          <p:cNvSpPr/>
          <p:nvPr/>
        </p:nvSpPr>
        <p:spPr>
          <a:xfrm>
            <a:off x="991425" y="4405884"/>
            <a:ext cx="67056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sz="2400" dirty="0">
                <a:solidFill>
                  <a:srgbClr val="333333"/>
                </a:solidFill>
                <a:latin typeface="Helvetica" pitchFamily="2" charset="0"/>
              </a:rPr>
              <a:t>For this animation, during the first cycle the fill color changes from the original fill color to </a:t>
            </a:r>
            <a:r>
              <a:rPr lang="en" altLang="zh-CN" sz="2400" dirty="0">
                <a:solidFill>
                  <a:srgbClr val="333333"/>
                </a:solidFill>
                <a:latin typeface="Monaco" pitchFamily="2" charset="0"/>
              </a:rPr>
              <a:t>CYAN</a:t>
            </a:r>
            <a:r>
              <a:rPr lang="en" altLang="zh-CN" sz="2400" dirty="0">
                <a:solidFill>
                  <a:srgbClr val="333333"/>
                </a:solidFill>
                <a:latin typeface="Helvetica" pitchFamily="2" charset="0"/>
              </a:rPr>
              <a:t>, and during the second cycle the animation transitions back to the original fill color.</a:t>
            </a:r>
            <a:endParaRPr lang="en" altLang="zh-CN" sz="2400" dirty="0">
              <a:solidFill>
                <a:srgbClr val="333333"/>
              </a:solidFill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26521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642D43-8727-DB4A-B841-A8225831F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08E8B0F-D70F-E647-83E2-F0F5D853FF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91DEAE9-7CD4-BC44-8F75-3C192A06A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8C300CA-10E1-5F4D-B398-2C29A3F3A1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6175"/>
          <a:stretch/>
        </p:blipFill>
        <p:spPr>
          <a:xfrm>
            <a:off x="457200" y="609601"/>
            <a:ext cx="8615385" cy="16764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3C38DBB7-E078-A74D-8EEA-D99B42C9E500}"/>
              </a:ext>
            </a:extLst>
          </p:cNvPr>
          <p:cNvSpPr/>
          <p:nvPr/>
        </p:nvSpPr>
        <p:spPr>
          <a:xfrm>
            <a:off x="443752" y="2687639"/>
            <a:ext cx="7938248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sz="2800" dirty="0">
                <a:solidFill>
                  <a:srgbClr val="333333"/>
                </a:solidFill>
                <a:latin typeface="Helvetica" pitchFamily="2" charset="0"/>
              </a:rPr>
              <a:t>For this animation, during the first cycle the stroke color changes from the original stroke color to </a:t>
            </a:r>
            <a:r>
              <a:rPr lang="en" altLang="zh-CN" sz="2800" dirty="0">
                <a:solidFill>
                  <a:srgbClr val="333333"/>
                </a:solidFill>
                <a:latin typeface="Monaco" pitchFamily="2" charset="0"/>
              </a:rPr>
              <a:t>BLUE</a:t>
            </a:r>
            <a:r>
              <a:rPr lang="en" altLang="zh-CN" sz="2800" dirty="0">
                <a:solidFill>
                  <a:srgbClr val="333333"/>
                </a:solidFill>
                <a:latin typeface="Helvetica" pitchFamily="2" charset="0"/>
              </a:rPr>
              <a:t>, and during the second cycle the animation transitions back to the original stroke color.</a:t>
            </a:r>
            <a:endParaRPr lang="en" altLang="zh-CN" sz="2800" dirty="0">
              <a:solidFill>
                <a:srgbClr val="333333"/>
              </a:solidFill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09903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45EA4DA-339A-1A4B-8DF4-5611518D3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2DD3005-2F35-184D-8027-C92F5EC29E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9F194E7-FF8B-954C-AB76-C74F21F6AB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2288" b="47725"/>
          <a:stretch/>
        </p:blipFill>
        <p:spPr>
          <a:xfrm>
            <a:off x="0" y="1"/>
            <a:ext cx="9041209" cy="1369108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18703704-4A24-E64F-86E1-1304181C5EF0}"/>
              </a:ext>
            </a:extLst>
          </p:cNvPr>
          <p:cNvSpPr/>
          <p:nvPr/>
        </p:nvSpPr>
        <p:spPr>
          <a:xfrm>
            <a:off x="320714" y="1643746"/>
            <a:ext cx="8366086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sz="2800" dirty="0">
                <a:solidFill>
                  <a:srgbClr val="333333"/>
                </a:solidFill>
                <a:latin typeface="Helvetica" pitchFamily="2" charset="0"/>
              </a:rPr>
              <a:t>In this case, the </a:t>
            </a:r>
            <a:r>
              <a:rPr lang="en" altLang="zh-CN" sz="2800" dirty="0" err="1">
                <a:solidFill>
                  <a:srgbClr val="333333"/>
                </a:solidFill>
                <a:latin typeface="Monaco" pitchFamily="2" charset="0"/>
              </a:rPr>
              <a:t>FillTransition</a:t>
            </a:r>
            <a:r>
              <a:rPr lang="en" altLang="zh-CN" sz="2800" dirty="0">
                <a:solidFill>
                  <a:srgbClr val="333333"/>
                </a:solidFill>
                <a:latin typeface="Monaco" pitchFamily="2" charset="0"/>
              </a:rPr>
              <a:t> </a:t>
            </a:r>
            <a:r>
              <a:rPr lang="en" altLang="zh-CN" sz="2800" dirty="0">
                <a:solidFill>
                  <a:srgbClr val="333333"/>
                </a:solidFill>
                <a:latin typeface="Helvetica" pitchFamily="2" charset="0"/>
              </a:rPr>
              <a:t>and </a:t>
            </a:r>
            <a:r>
              <a:rPr lang="en" altLang="zh-CN" sz="2800" dirty="0" err="1">
                <a:solidFill>
                  <a:srgbClr val="333333"/>
                </a:solidFill>
                <a:latin typeface="Monaco" pitchFamily="2" charset="0"/>
              </a:rPr>
              <a:t>StrokeTransition</a:t>
            </a:r>
            <a:r>
              <a:rPr lang="en" altLang="zh-CN" sz="2800" dirty="0">
                <a:solidFill>
                  <a:srgbClr val="333333"/>
                </a:solidFill>
                <a:latin typeface="Monaco" pitchFamily="2" charset="0"/>
              </a:rPr>
              <a:t> </a:t>
            </a:r>
            <a:r>
              <a:rPr lang="en" altLang="zh-CN" sz="2800" dirty="0">
                <a:solidFill>
                  <a:srgbClr val="333333"/>
                </a:solidFill>
                <a:latin typeface="Helvetica" pitchFamily="2" charset="0"/>
              </a:rPr>
              <a:t>will be performed in parallel on the app’s </a:t>
            </a:r>
            <a:r>
              <a:rPr lang="en" altLang="zh-CN" sz="2800" dirty="0">
                <a:solidFill>
                  <a:srgbClr val="333333"/>
                </a:solidFill>
                <a:latin typeface="Monaco" pitchFamily="2" charset="0"/>
              </a:rPr>
              <a:t>Rectangle</a:t>
            </a:r>
            <a:r>
              <a:rPr lang="en" altLang="zh-CN" sz="2800" dirty="0">
                <a:solidFill>
                  <a:srgbClr val="333333"/>
                </a:solidFill>
                <a:latin typeface="Helvetica" pitchFamily="2" charset="0"/>
              </a:rPr>
              <a:t>.</a:t>
            </a:r>
            <a:endParaRPr lang="en" altLang="zh-CN" sz="2800" dirty="0">
              <a:solidFill>
                <a:srgbClr val="333333"/>
              </a:solidFill>
              <a:effectLst/>
              <a:latin typeface="Helvetica" pitchFamily="2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5ABD184-6194-DC43-A69C-6499E4072B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5576"/>
          <a:stretch/>
        </p:blipFill>
        <p:spPr>
          <a:xfrm>
            <a:off x="71415" y="3056117"/>
            <a:ext cx="8615385" cy="2201683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C4D685DD-C93C-A143-AB3A-DF4BD43B5874}"/>
              </a:ext>
            </a:extLst>
          </p:cNvPr>
          <p:cNvSpPr/>
          <p:nvPr/>
        </p:nvSpPr>
        <p:spPr>
          <a:xfrm>
            <a:off x="503742" y="5432194"/>
            <a:ext cx="795445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sz="2800" dirty="0">
                <a:solidFill>
                  <a:srgbClr val="353833"/>
                </a:solidFill>
              </a:rPr>
              <a:t>This </a:t>
            </a:r>
            <a:r>
              <a:rPr lang="en" altLang="zh-CN" sz="2800" dirty="0"/>
              <a:t>Transition</a:t>
            </a:r>
            <a:r>
              <a:rPr lang="en" altLang="zh-CN" sz="2800" dirty="0">
                <a:solidFill>
                  <a:srgbClr val="353833"/>
                </a:solidFill>
              </a:rPr>
              <a:t> creates a fade effect</a:t>
            </a:r>
            <a:r>
              <a:rPr lang="en-US" altLang="zh-CN" sz="2800" dirty="0">
                <a:solidFill>
                  <a:srgbClr val="353833"/>
                </a:solidFill>
              </a:rPr>
              <a:t>(</a:t>
            </a:r>
            <a:r>
              <a:rPr lang="zh-CN" altLang="en-US" sz="2800" dirty="0">
                <a:solidFill>
                  <a:srgbClr val="353833"/>
                </a:solidFill>
              </a:rPr>
              <a:t>渐变</a:t>
            </a:r>
            <a:r>
              <a:rPr lang="en-US" altLang="zh-CN" sz="2800" dirty="0">
                <a:solidFill>
                  <a:srgbClr val="353833"/>
                </a:solidFill>
              </a:rPr>
              <a:t>)</a:t>
            </a:r>
            <a:r>
              <a:rPr lang="en" altLang="zh-CN" sz="2800" dirty="0">
                <a:solidFill>
                  <a:srgbClr val="353833"/>
                </a:solidFill>
              </a:rPr>
              <a:t> animation that spans its </a:t>
            </a:r>
            <a:r>
              <a:rPr lang="en" altLang="zh-CN" sz="2800" dirty="0"/>
              <a:t>duration</a:t>
            </a:r>
            <a:r>
              <a:rPr lang="en" altLang="zh-CN" sz="2800" dirty="0">
                <a:solidFill>
                  <a:srgbClr val="353833"/>
                </a:solidFill>
              </a:rPr>
              <a:t>. 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447057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3EDF2B-A571-EE42-B72F-8A9C0C1EA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DCCDBCF-F57C-3A4A-A611-39B17B9F5E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2667000"/>
            <a:ext cx="8229600" cy="3340100"/>
          </a:xfrm>
        </p:spPr>
        <p:txBody>
          <a:bodyPr/>
          <a:lstStyle/>
          <a:p>
            <a:r>
              <a:rPr lang="en" altLang="zh-CN" sz="2400" dirty="0"/>
              <a:t>Interpolator EASE_BOTH, which changes the rotation slowly at first (known as “easing in”), speeds up the rotation in the middle of the animation, then slows the rotation again to complete the animation </a:t>
            </a:r>
          </a:p>
          <a:p>
            <a:endParaRPr kumimoji="1" lang="zh-CN" altLang="en-US" sz="2400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C7E0C27-06AB-4847-98DA-CC91B1911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A3A7850-C197-6747-A677-E7725A0041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6601"/>
          <a:stretch/>
        </p:blipFill>
        <p:spPr>
          <a:xfrm>
            <a:off x="228599" y="305530"/>
            <a:ext cx="8904699" cy="1904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0715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3EDF2B-A571-EE42-B72F-8A9C0C1EA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C7E0C27-06AB-4847-98DA-CC91B1911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A3A7850-C197-6747-A677-E7725A0041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9390"/>
          <a:stretch/>
        </p:blipFill>
        <p:spPr>
          <a:xfrm>
            <a:off x="119650" y="169069"/>
            <a:ext cx="8904699" cy="40259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DAC0E2E8-15F5-5B42-89A5-D998FD5255B2}"/>
              </a:ext>
            </a:extLst>
          </p:cNvPr>
          <p:cNvSpPr/>
          <p:nvPr/>
        </p:nvSpPr>
        <p:spPr>
          <a:xfrm>
            <a:off x="304800" y="4378523"/>
            <a:ext cx="85344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sz="2400" dirty="0">
                <a:solidFill>
                  <a:srgbClr val="333333"/>
                </a:solidFill>
                <a:latin typeface="Helvetica" pitchFamily="2" charset="0"/>
              </a:rPr>
              <a:t>Lines </a:t>
            </a:r>
            <a:r>
              <a:rPr lang="en-US" altLang="zh-CN" sz="2400" dirty="0">
                <a:solidFill>
                  <a:srgbClr val="333333"/>
                </a:solidFill>
                <a:latin typeface="Helvetica" pitchFamily="2" charset="0"/>
              </a:rPr>
              <a:t>55</a:t>
            </a:r>
            <a:r>
              <a:rPr lang="en" altLang="zh-CN" sz="2400" dirty="0">
                <a:solidFill>
                  <a:srgbClr val="333333"/>
                </a:solidFill>
                <a:latin typeface="Helvetica" pitchFamily="2" charset="0"/>
              </a:rPr>
              <a:t>–7</a:t>
            </a:r>
            <a:r>
              <a:rPr lang="en-US" altLang="zh-CN" sz="2400" dirty="0">
                <a:solidFill>
                  <a:srgbClr val="333333"/>
                </a:solidFill>
                <a:latin typeface="Helvetica" pitchFamily="2" charset="0"/>
              </a:rPr>
              <a:t>2</a:t>
            </a:r>
            <a:r>
              <a:rPr lang="en" altLang="zh-CN" sz="2400" dirty="0">
                <a:solidFill>
                  <a:srgbClr val="333333"/>
                </a:solidFill>
                <a:latin typeface="Helvetica" pitchFamily="2" charset="0"/>
              </a:rPr>
              <a:t> configure a two-second </a:t>
            </a:r>
            <a:r>
              <a:rPr lang="en" altLang="zh-CN" sz="2400" dirty="0" err="1">
                <a:solidFill>
                  <a:srgbClr val="333333"/>
                </a:solidFill>
                <a:latin typeface="Monaco" pitchFamily="2" charset="0"/>
              </a:rPr>
              <a:t>PathTransition</a:t>
            </a:r>
            <a:r>
              <a:rPr lang="en" altLang="zh-CN" sz="2400" dirty="0">
                <a:solidFill>
                  <a:srgbClr val="333333"/>
                </a:solidFill>
                <a:latin typeface="Monaco" pitchFamily="2" charset="0"/>
              </a:rPr>
              <a:t> </a:t>
            </a:r>
            <a:r>
              <a:rPr lang="en" altLang="zh-CN" sz="2400" dirty="0">
                <a:solidFill>
                  <a:srgbClr val="333333"/>
                </a:solidFill>
                <a:latin typeface="Helvetica" pitchFamily="2" charset="0"/>
              </a:rPr>
              <a:t>that changes a shape’s position by moving it along a </a:t>
            </a:r>
            <a:r>
              <a:rPr lang="en" altLang="zh-CN" sz="2400" dirty="0">
                <a:solidFill>
                  <a:srgbClr val="333333"/>
                </a:solidFill>
                <a:latin typeface="Monaco" pitchFamily="2" charset="0"/>
              </a:rPr>
              <a:t>Path</a:t>
            </a:r>
            <a:r>
              <a:rPr lang="en" altLang="zh-CN" sz="2400" dirty="0">
                <a:solidFill>
                  <a:srgbClr val="333333"/>
                </a:solidFill>
                <a:latin typeface="Helvetica" pitchFamily="2" charset="0"/>
              </a:rPr>
              <a:t>.</a:t>
            </a:r>
          </a:p>
          <a:p>
            <a:r>
              <a:rPr lang="en" altLang="zh-CN" sz="2400" dirty="0"/>
              <a:t>Lines 7</a:t>
            </a:r>
            <a:r>
              <a:rPr lang="en-US" altLang="zh-CN" sz="2400" dirty="0"/>
              <a:t>4</a:t>
            </a:r>
            <a:r>
              <a:rPr lang="en" altLang="zh-CN" sz="2400" dirty="0"/>
              <a:t>–</a:t>
            </a:r>
            <a:r>
              <a:rPr lang="en-US" altLang="zh-CN" sz="2400" dirty="0"/>
              <a:t>81</a:t>
            </a:r>
            <a:r>
              <a:rPr lang="en" altLang="zh-CN" sz="2400" dirty="0"/>
              <a:t> configure a one-second </a:t>
            </a:r>
            <a:r>
              <a:rPr lang="en" altLang="zh-CN" sz="2400" dirty="0" err="1"/>
              <a:t>ScaleTransition</a:t>
            </a:r>
            <a:r>
              <a:rPr lang="en" altLang="zh-CN" sz="2400" dirty="0"/>
              <a:t> that changes a Node’s size. </a:t>
            </a:r>
          </a:p>
          <a:p>
            <a:endParaRPr lang="en" altLang="zh-CN" sz="2400" dirty="0">
              <a:solidFill>
                <a:srgbClr val="333333"/>
              </a:solidFill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40124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DA2C6-D8CA-B942-9350-8CC8ECE1F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Arial"/>
              </a:rPr>
              <a:t>22.1  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Introduction</a:t>
            </a:r>
          </a:p>
        </p:txBody>
      </p:sp>
      <p:sp>
        <p:nvSpPr>
          <p:cNvPr id="13315" name="Text Placeholder 2">
            <a:extLst>
              <a:ext uri="{FF2B5EF4-FFF2-40B4-BE49-F238E27FC236}">
                <a16:creationId xmlns:a16="http://schemas.microsoft.com/office/drawing/2014/main" id="{B3B0B7E7-8512-454D-B15C-FA4E6E434E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In this chapter, we continue our discussion of JavaFX from Chapters 12 and 13.</a:t>
            </a:r>
            <a:endParaRPr lang="en-US" altLang="zh-CN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64D847-9061-AA4C-86C9-42D4BDE03A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40666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B0DDF79-7A9C-B348-A224-DE6DDE7B84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83C0EE7-89E1-E546-BCBF-EC2212D780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7FD2329-2E4A-9C4F-BDAC-317E1D4F1A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827302"/>
            <a:ext cx="8874918" cy="2144497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9B2A87A1-D376-2C47-B79F-62EC86DFAC24}"/>
              </a:ext>
            </a:extLst>
          </p:cNvPr>
          <p:cNvSpPr/>
          <p:nvPr/>
        </p:nvSpPr>
        <p:spPr>
          <a:xfrm>
            <a:off x="228600" y="3524463"/>
            <a:ext cx="83058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sz="2400" dirty="0">
                <a:solidFill>
                  <a:srgbClr val="333333"/>
                </a:solidFill>
                <a:latin typeface="Helvetica" pitchFamily="2" charset="0"/>
              </a:rPr>
              <a:t>Lines 8</a:t>
            </a:r>
            <a:r>
              <a:rPr lang="en-US" altLang="zh-CN" sz="2400" dirty="0">
                <a:solidFill>
                  <a:srgbClr val="333333"/>
                </a:solidFill>
                <a:latin typeface="Helvetica" pitchFamily="2" charset="0"/>
              </a:rPr>
              <a:t>3</a:t>
            </a:r>
            <a:r>
              <a:rPr lang="en" altLang="zh-CN" sz="2400" dirty="0">
                <a:solidFill>
                  <a:srgbClr val="333333"/>
                </a:solidFill>
                <a:latin typeface="Helvetica" pitchFamily="2" charset="0"/>
              </a:rPr>
              <a:t>–8</a:t>
            </a:r>
            <a:r>
              <a:rPr lang="en-US" altLang="zh-CN" sz="2400" dirty="0">
                <a:solidFill>
                  <a:srgbClr val="333333"/>
                </a:solidFill>
                <a:latin typeface="Helvetica" pitchFamily="2" charset="0"/>
              </a:rPr>
              <a:t>8</a:t>
            </a:r>
            <a:r>
              <a:rPr lang="en" altLang="zh-CN" sz="2400" dirty="0">
                <a:solidFill>
                  <a:srgbClr val="333333"/>
                </a:solidFill>
                <a:latin typeface="Helvetica" pitchFamily="2" charset="0"/>
              </a:rPr>
              <a:t> configure a </a:t>
            </a:r>
            <a:r>
              <a:rPr lang="en" altLang="zh-CN" sz="2400" dirty="0" err="1">
                <a:solidFill>
                  <a:srgbClr val="333333"/>
                </a:solidFill>
                <a:latin typeface="Monaco" pitchFamily="2" charset="0"/>
              </a:rPr>
              <a:t>SequentialTransition</a:t>
            </a:r>
            <a:r>
              <a:rPr lang="en" altLang="zh-CN" sz="2400" dirty="0">
                <a:solidFill>
                  <a:srgbClr val="333333"/>
                </a:solidFill>
                <a:latin typeface="Monaco" pitchFamily="2" charset="0"/>
              </a:rPr>
              <a:t> </a:t>
            </a:r>
            <a:r>
              <a:rPr lang="en" altLang="zh-CN" sz="2400" dirty="0">
                <a:solidFill>
                  <a:srgbClr val="333333"/>
                </a:solidFill>
                <a:latin typeface="Helvetica" pitchFamily="2" charset="0"/>
              </a:rPr>
              <a:t>that performs a sequence of transitions—as each completes,</a:t>
            </a:r>
            <a:r>
              <a:rPr lang="en" altLang="zh-CN" sz="2400" dirty="0"/>
              <a:t> the next one in the sequence begins executing. </a:t>
            </a:r>
          </a:p>
          <a:p>
            <a:endParaRPr lang="en" altLang="zh-CN" sz="2400" dirty="0">
              <a:solidFill>
                <a:srgbClr val="333333"/>
              </a:solidFill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6612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433799-C3C4-9C4A-A57A-C1F572035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" altLang="zh-CN" dirty="0">
                <a:solidFill>
                  <a:srgbClr val="24B5A1"/>
                </a:solidFill>
                <a:latin typeface="Arial"/>
              </a:rPr>
              <a:t>22.</a:t>
            </a:r>
            <a:r>
              <a:rPr lang="en-US" altLang="zh-CN" dirty="0">
                <a:solidFill>
                  <a:srgbClr val="24B5A1"/>
                </a:solidFill>
                <a:latin typeface="Arial"/>
              </a:rPr>
              <a:t>8</a:t>
            </a:r>
            <a:r>
              <a:rPr lang="en" altLang="zh-CN" dirty="0">
                <a:effectLst/>
              </a:rPr>
              <a:t> </a:t>
            </a:r>
            <a:r>
              <a:rPr lang="en" altLang="zh-CN" dirty="0">
                <a:solidFill>
                  <a:srgbClr val="3380E6"/>
                </a:solidFill>
                <a:latin typeface="Arial"/>
              </a:rPr>
              <a:t>Time</a:t>
            </a:r>
            <a:r>
              <a:rPr lang="en-US" altLang="zh-CN" dirty="0">
                <a:solidFill>
                  <a:srgbClr val="3380E6"/>
                </a:solidFill>
                <a:latin typeface="Arial"/>
              </a:rPr>
              <a:t>line</a:t>
            </a:r>
            <a:r>
              <a:rPr lang="zh-CN" altLang="en-US" dirty="0">
                <a:solidFill>
                  <a:srgbClr val="3380E6"/>
                </a:solidFill>
                <a:latin typeface="Arial"/>
              </a:rPr>
              <a:t> </a:t>
            </a:r>
            <a:r>
              <a:rPr lang="en" altLang="zh-CN" dirty="0">
                <a:solidFill>
                  <a:srgbClr val="3380E6"/>
                </a:solidFill>
                <a:latin typeface="Arial"/>
              </a:rPr>
              <a:t>Animations</a:t>
            </a:r>
            <a:endParaRPr kumimoji="1"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F7D3268-4CD2-FC44-ADCD-8CF54C22AF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EAE5B12-E98E-DA4B-8F33-0C0B893ABA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A9725DC-6B20-D940-B17D-5F0B9614B0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5650" y="1819276"/>
            <a:ext cx="3873500" cy="337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1067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FBED1C8-ADE9-6545-A563-F45A06410B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9F481EB-C7FB-E04A-9D8D-F866682EF6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FDD5AD3-B7B4-184C-B891-52D85F5E8C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B021448-1BF5-6043-8894-8E8FC13DC8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277" y="271388"/>
            <a:ext cx="8300936" cy="6586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9085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992AC6-D00B-194F-8DA1-58C39671B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" altLang="zh-CN" dirty="0">
                <a:solidFill>
                  <a:srgbClr val="24B5A1"/>
                </a:solidFill>
                <a:latin typeface="Arial"/>
              </a:rPr>
              <a:t>22.</a:t>
            </a:r>
            <a:r>
              <a:rPr lang="en-US" altLang="zh-CN" dirty="0">
                <a:solidFill>
                  <a:srgbClr val="24B5A1"/>
                </a:solidFill>
                <a:latin typeface="Arial"/>
              </a:rPr>
              <a:t>9</a:t>
            </a:r>
            <a:r>
              <a:rPr lang="zh-CN" altLang="en-US" dirty="0">
                <a:solidFill>
                  <a:srgbClr val="24B5A1"/>
                </a:solidFill>
                <a:latin typeface="Arial"/>
              </a:rPr>
              <a:t> </a:t>
            </a:r>
            <a:r>
              <a:rPr lang="en" altLang="zh-CN" sz="4000" dirty="0">
                <a:solidFill>
                  <a:srgbClr val="3380E6"/>
                </a:solidFill>
                <a:latin typeface="Arial"/>
              </a:rPr>
              <a:t>Frame-by-Frame Animation with </a:t>
            </a:r>
            <a:r>
              <a:rPr lang="en" altLang="zh-CN" sz="4000" dirty="0" err="1">
                <a:solidFill>
                  <a:srgbClr val="3380E6"/>
                </a:solidFill>
                <a:latin typeface="Arial"/>
              </a:rPr>
              <a:t>AnimationTimer</a:t>
            </a:r>
            <a:endParaRPr lang="zh-CN" altLang="en-US" sz="4000" dirty="0">
              <a:solidFill>
                <a:srgbClr val="3380E6"/>
              </a:solidFill>
              <a:latin typeface="Arial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648546A-1C6B-7E4F-A06C-9231703E4A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881AFC0-2092-6E44-AED7-ACD0E9024F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140" y="1398183"/>
            <a:ext cx="7776994" cy="5814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4279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436F323-C4E1-B343-B6A2-23223D93A4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" altLang="zh-CN" dirty="0">
                <a:solidFill>
                  <a:srgbClr val="24B5A1"/>
                </a:solidFill>
                <a:latin typeface="Arial"/>
              </a:rPr>
              <a:t>22.</a:t>
            </a:r>
            <a:r>
              <a:rPr lang="en-US" altLang="zh-CN" dirty="0">
                <a:solidFill>
                  <a:srgbClr val="24B5A1"/>
                </a:solidFill>
                <a:latin typeface="Arial"/>
              </a:rPr>
              <a:t>10</a:t>
            </a:r>
            <a:r>
              <a:rPr lang="zh-CN" altLang="en-US" dirty="0">
                <a:solidFill>
                  <a:srgbClr val="24B5A1"/>
                </a:solidFill>
                <a:latin typeface="Arial"/>
              </a:rPr>
              <a:t> </a:t>
            </a:r>
            <a:r>
              <a:rPr lang="en-US" altLang="zh-CN" dirty="0">
                <a:solidFill>
                  <a:srgbClr val="3380E6"/>
                </a:solidFill>
                <a:latin typeface="Arial"/>
              </a:rPr>
              <a:t>Drawing</a:t>
            </a:r>
            <a:r>
              <a:rPr lang="zh-CN" altLang="en-US" dirty="0">
                <a:solidFill>
                  <a:srgbClr val="3380E6"/>
                </a:solidFill>
                <a:latin typeface="Arial"/>
              </a:rPr>
              <a:t> </a:t>
            </a:r>
            <a:r>
              <a:rPr lang="en-US" altLang="zh-CN" dirty="0">
                <a:solidFill>
                  <a:srgbClr val="3380E6"/>
                </a:solidFill>
                <a:latin typeface="Arial"/>
              </a:rPr>
              <a:t>on</a:t>
            </a:r>
            <a:r>
              <a:rPr lang="zh-CN" altLang="en-US" dirty="0">
                <a:solidFill>
                  <a:srgbClr val="3380E6"/>
                </a:solidFill>
                <a:latin typeface="Arial"/>
              </a:rPr>
              <a:t> </a:t>
            </a:r>
            <a:r>
              <a:rPr lang="en-US" altLang="zh-CN" dirty="0">
                <a:solidFill>
                  <a:srgbClr val="3380E6"/>
                </a:solidFill>
                <a:latin typeface="Arial"/>
              </a:rPr>
              <a:t>a</a:t>
            </a:r>
            <a:r>
              <a:rPr lang="zh-CN" altLang="en-US" dirty="0">
                <a:solidFill>
                  <a:srgbClr val="3380E6"/>
                </a:solidFill>
                <a:latin typeface="Arial"/>
              </a:rPr>
              <a:t> </a:t>
            </a:r>
            <a:r>
              <a:rPr lang="en-US" altLang="zh-CN" dirty="0">
                <a:solidFill>
                  <a:srgbClr val="3380E6"/>
                </a:solidFill>
                <a:latin typeface="Arial"/>
              </a:rPr>
              <a:t>Canvas</a:t>
            </a:r>
            <a:endParaRPr kumimoji="1"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F8A1B07-379D-7A49-A682-8862A6D46C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69C312C-2E2C-6344-BFCE-4C38895ACE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9F0FB28B-B8EF-F848-B271-0D8EFD690830}"/>
              </a:ext>
            </a:extLst>
          </p:cNvPr>
          <p:cNvSpPr/>
          <p:nvPr/>
        </p:nvSpPr>
        <p:spPr>
          <a:xfrm>
            <a:off x="2286000" y="3105835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A831563-40BF-0540-8854-4673A75192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150" y="2565400"/>
            <a:ext cx="8267700" cy="172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45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A449B5-27DB-0B4C-8A62-E87131EFD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C78B9A4-6710-6346-9239-8944906B32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0922842-C119-3546-84D9-EA4F8CDF86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53E3F7D-67B0-9E41-AC01-91EDDB32C2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654" y="274638"/>
            <a:ext cx="8176054" cy="619398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9690FC8-12E1-0844-A8A9-28B1CDC00D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600" y="2647950"/>
            <a:ext cx="1397000" cy="14097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B5EAEBA-7D71-BF40-A82D-DDD7C87AC0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6400" y="4986288"/>
            <a:ext cx="1397000" cy="135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23620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6D61DBC4-01B2-984D-8F1C-135BD19548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6800"/>
            <a:ext cx="8867056" cy="300594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30C5E35-A2D5-3444-B7A0-79141290B9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0400" y="3352800"/>
            <a:ext cx="1346200" cy="138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8920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D25E0A2-1B71-3942-BAF0-B18F32F499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2518" y="457200"/>
            <a:ext cx="9190042" cy="309682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51B2C0B-1110-7A47-8DFD-9CA5B763DE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" y="4344900"/>
            <a:ext cx="5054600" cy="1738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07024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CB49BD-3B49-7A49-8635-4F0897184F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" altLang="zh-CN" dirty="0">
                <a:solidFill>
                  <a:srgbClr val="24B5A1"/>
                </a:solidFill>
                <a:latin typeface="Arial"/>
              </a:rPr>
              <a:t>22.</a:t>
            </a:r>
            <a:r>
              <a:rPr lang="en-US" altLang="zh-CN" dirty="0">
                <a:solidFill>
                  <a:srgbClr val="24B5A1"/>
                </a:solidFill>
                <a:latin typeface="Arial"/>
              </a:rPr>
              <a:t>11 </a:t>
            </a:r>
            <a:r>
              <a:rPr lang="en-US" altLang="zh-CN" dirty="0">
                <a:solidFill>
                  <a:srgbClr val="3380E6"/>
                </a:solidFill>
                <a:latin typeface="Arial"/>
              </a:rPr>
              <a:t>Three-Dimensional Shapes</a:t>
            </a:r>
            <a:endParaRPr kumimoji="1"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1F3A30C-E70E-124E-8D17-65FCCDDE00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D459436-0294-CC46-8144-D0DB99910B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EC14798-B983-AC4D-8CD8-D0700888AE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1846049"/>
            <a:ext cx="6388100" cy="279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21843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86001F3-87B2-A04B-9CFE-F20DC2D57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" altLang="zh-CN" dirty="0">
                <a:solidFill>
                  <a:srgbClr val="24B5A1"/>
                </a:solidFill>
                <a:latin typeface="Arial"/>
              </a:rPr>
              <a:t>22.</a:t>
            </a:r>
            <a:r>
              <a:rPr lang="en-US" altLang="zh-CN" dirty="0">
                <a:solidFill>
                  <a:srgbClr val="24B5A1"/>
                </a:solidFill>
                <a:latin typeface="Arial"/>
              </a:rPr>
              <a:t>11 </a:t>
            </a:r>
            <a:r>
              <a:rPr lang="en-US" altLang="zh-CN" dirty="0">
                <a:solidFill>
                  <a:srgbClr val="3380E6"/>
                </a:solidFill>
                <a:latin typeface="Arial"/>
              </a:rPr>
              <a:t>Three-Dimensional Shapes(cont.)</a:t>
            </a:r>
            <a:endParaRPr kumimoji="1"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B5DC75E-EC66-2D46-AFBD-8BDE681023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CN" dirty="0"/>
              <a:t>Box Properties</a:t>
            </a:r>
          </a:p>
          <a:p>
            <a:pPr lvl="1"/>
            <a:r>
              <a:rPr lang="en" altLang="zh-CN" dirty="0"/>
              <a:t>Set Width, Height and Depth to 100</a:t>
            </a:r>
          </a:p>
          <a:p>
            <a:pPr lvl="1"/>
            <a:r>
              <a:rPr lang="en" altLang="zh-CN" dirty="0"/>
              <a:t>Set Layout X and Layout Y to 100 to specify the location of the cube.</a:t>
            </a:r>
          </a:p>
          <a:p>
            <a:pPr lvl="1"/>
            <a:r>
              <a:rPr lang="en" altLang="zh-CN" dirty="0"/>
              <a:t>Set Rotate to 30 to specify the rotation angle in degrees. Positive values rotate counter-clockwise.</a:t>
            </a:r>
          </a:p>
          <a:p>
            <a:pPr lvl="1"/>
            <a:r>
              <a:rPr lang="en" altLang="zh-CN" dirty="0"/>
              <a:t>For Rotation Axis, set the X, Y and Z values to 1 to indicate that the Rotate angle should be used to rotate the cube 30 degrees around each axis.</a:t>
            </a:r>
          </a:p>
          <a:p>
            <a:endParaRPr kumimoji="1"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3AD43C2-FD93-1C40-8536-50C13F3344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51896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DA2C6-D8CA-B942-9350-8CC8ECE1F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Arial"/>
              </a:rPr>
              <a:t>22.2  </a:t>
            </a:r>
            <a:r>
              <a:rPr lang="en-US" altLang="zh-CN" dirty="0">
                <a:solidFill>
                  <a:srgbClr val="3380E6"/>
                </a:solidFill>
                <a:latin typeface="Arial"/>
              </a:rPr>
              <a:t>Controlling Fonts with Cascading Style Sheets (CSS)</a:t>
            </a:r>
            <a:endParaRPr lang="en-US" dirty="0">
              <a:solidFill>
                <a:srgbClr val="3380E6"/>
              </a:solidFill>
              <a:latin typeface="Arial"/>
            </a:endParaRPr>
          </a:p>
        </p:txBody>
      </p:sp>
      <p:sp>
        <p:nvSpPr>
          <p:cNvPr id="13315" name="Text Placeholder 2">
            <a:extLst>
              <a:ext uri="{FF2B5EF4-FFF2-40B4-BE49-F238E27FC236}">
                <a16:creationId xmlns:a16="http://schemas.microsoft.com/office/drawing/2014/main" id="{B3B0B7E7-8512-454D-B15C-FA4E6E434E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Place </a:t>
            </a:r>
            <a:r>
              <a:rPr lang="en-US" altLang="zh-CN" b="1" dirty="0"/>
              <a:t>CSS rules </a:t>
            </a:r>
            <a:r>
              <a:rPr lang="en-US" altLang="zh-CN" dirty="0"/>
              <a:t>that specify the font properties, spacing and padding in a separate file that ends with the .</a:t>
            </a:r>
            <a:r>
              <a:rPr lang="en-US" altLang="zh-CN" dirty="0" err="1"/>
              <a:t>css</a:t>
            </a:r>
            <a:r>
              <a:rPr lang="en-US" altLang="zh-CN" dirty="0"/>
              <a:t> </a:t>
            </a:r>
            <a:r>
              <a:rPr lang="en-US" altLang="zh-CN" b="1" dirty="0"/>
              <a:t>filename extension</a:t>
            </a:r>
            <a:r>
              <a:rPr lang="en-US" altLang="zh-CN" dirty="0"/>
              <a:t>, then reference that file from the FXML.</a:t>
            </a:r>
          </a:p>
          <a:p>
            <a:r>
              <a:rPr lang="en-US" altLang="zh-CN" dirty="0">
                <a:solidFill>
                  <a:srgbClr val="333333"/>
                </a:solidFill>
                <a:latin typeface="Georgia" panose="02040502050405020303" pitchFamily="18" charset="0"/>
              </a:rPr>
              <a:t>Each CSS rule begins with a </a:t>
            </a:r>
            <a:r>
              <a:rPr lang="en-US" altLang="zh-CN" b="1" dirty="0">
                <a:solidFill>
                  <a:srgbClr val="333333"/>
                </a:solidFill>
                <a:latin typeface="Georgia-Bold"/>
              </a:rPr>
              <a:t>CSS </a:t>
            </a:r>
            <a:r>
              <a:rPr lang="en-US" altLang="zh-CN" b="1" dirty="0">
                <a:solidFill>
                  <a:srgbClr val="FF0000"/>
                </a:solidFill>
                <a:latin typeface="Georgia-Bold"/>
              </a:rPr>
              <a:t>selector</a:t>
            </a:r>
            <a:r>
              <a:rPr lang="en-US" altLang="zh-CN" b="1" dirty="0">
                <a:solidFill>
                  <a:srgbClr val="333333"/>
                </a:solidFill>
                <a:latin typeface="Georgia-Bold"/>
              </a:rPr>
              <a:t> </a:t>
            </a:r>
            <a:r>
              <a:rPr lang="en-US" altLang="zh-CN" dirty="0">
                <a:solidFill>
                  <a:srgbClr val="333333"/>
                </a:solidFill>
                <a:latin typeface="Georgia" panose="02040502050405020303" pitchFamily="18" charset="0"/>
              </a:rPr>
              <a:t>which specifies the JavaFX objects that will be styled according to the rule.</a:t>
            </a:r>
            <a:endParaRPr lang="zh-CN" altLang="en-US" dirty="0"/>
          </a:p>
          <a:p>
            <a:endParaRPr lang="en-US" altLang="zh-CN" dirty="0"/>
          </a:p>
          <a:p>
            <a:pPr lvl="1"/>
            <a:endParaRPr lang="en-US" altLang="zh-CN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64D847-9061-AA4C-86C9-42D4BDE03A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86001F3-87B2-A04B-9CFE-F20DC2D57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" altLang="zh-CN" dirty="0">
                <a:solidFill>
                  <a:srgbClr val="24B5A1"/>
                </a:solidFill>
                <a:latin typeface="Arial"/>
              </a:rPr>
              <a:t>22.</a:t>
            </a:r>
            <a:r>
              <a:rPr lang="en-US" altLang="zh-CN" dirty="0">
                <a:solidFill>
                  <a:srgbClr val="24B5A1"/>
                </a:solidFill>
                <a:latin typeface="Arial"/>
              </a:rPr>
              <a:t>11 </a:t>
            </a:r>
            <a:r>
              <a:rPr lang="en-US" altLang="zh-CN" dirty="0">
                <a:solidFill>
                  <a:srgbClr val="3380E6"/>
                </a:solidFill>
                <a:latin typeface="Arial"/>
              </a:rPr>
              <a:t>Three-Dimensional Shapes(cont.)</a:t>
            </a:r>
            <a:endParaRPr kumimoji="1"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B5DC75E-EC66-2D46-AFBD-8BDE681023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CN" dirty="0"/>
              <a:t>Cylinder Properties</a:t>
            </a:r>
          </a:p>
          <a:p>
            <a:pPr lvl="1"/>
            <a:r>
              <a:rPr lang="en" altLang="zh-CN" dirty="0"/>
              <a:t>Set Height to 100.0 and Radius to 50.</a:t>
            </a:r>
          </a:p>
          <a:p>
            <a:pPr lvl="1"/>
            <a:r>
              <a:rPr lang="en" altLang="zh-CN" dirty="0"/>
              <a:t>Set Layout X and Layout Y to 265 and 100, respectively.</a:t>
            </a:r>
          </a:p>
          <a:p>
            <a:pPr lvl="1"/>
            <a:r>
              <a:rPr lang="en" altLang="zh-CN" dirty="0"/>
              <a:t>Set Rotate to -45 to specify the rotation angle in degrees. Negative values rotate clockwise.</a:t>
            </a:r>
          </a:p>
          <a:p>
            <a:pPr lvl="1"/>
            <a:r>
              <a:rPr lang="en" altLang="zh-CN" dirty="0"/>
              <a:t>For Rotation Axis, set the X, Y and Z values to 1 to indicate that the Rotate angle should be applied to all three axes.</a:t>
            </a:r>
          </a:p>
          <a:p>
            <a:pPr lvl="1"/>
            <a:endParaRPr lang="en" altLang="zh-CN" dirty="0"/>
          </a:p>
          <a:p>
            <a:endParaRPr kumimoji="1"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3AD43C2-FD93-1C40-8536-50C13F3344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990051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86001F3-87B2-A04B-9CFE-F20DC2D57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" altLang="zh-CN" dirty="0">
                <a:solidFill>
                  <a:srgbClr val="24B5A1"/>
                </a:solidFill>
                <a:latin typeface="Arial"/>
              </a:rPr>
              <a:t>22.</a:t>
            </a:r>
            <a:r>
              <a:rPr lang="en-US" altLang="zh-CN" dirty="0">
                <a:solidFill>
                  <a:srgbClr val="24B5A1"/>
                </a:solidFill>
                <a:latin typeface="Arial"/>
              </a:rPr>
              <a:t>11 </a:t>
            </a:r>
            <a:r>
              <a:rPr lang="en-US" altLang="zh-CN" dirty="0">
                <a:solidFill>
                  <a:srgbClr val="3380E6"/>
                </a:solidFill>
                <a:latin typeface="Arial"/>
              </a:rPr>
              <a:t>Three-Dimensional Shapes(cont.)</a:t>
            </a:r>
            <a:endParaRPr kumimoji="1"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B5DC75E-EC66-2D46-AFBD-8BDE681023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Sphere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Properties</a:t>
            </a:r>
          </a:p>
          <a:p>
            <a:pPr lvl="1"/>
            <a:r>
              <a:rPr lang="en" altLang="zh-CN" dirty="0"/>
              <a:t>Set Radius to 60.</a:t>
            </a:r>
          </a:p>
          <a:p>
            <a:pPr lvl="1"/>
            <a:r>
              <a:rPr lang="en" altLang="zh-CN" dirty="0"/>
              <a:t>Set Layout X and Layout Y to 430 and 100, respectively.</a:t>
            </a:r>
          </a:p>
          <a:p>
            <a:pPr lvl="1"/>
            <a:endParaRPr kumimoji="1"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3AD43C2-FD93-1C40-8536-50C13F3344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119814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3CA5E9-A7BA-6843-8BDC-9FBB5FF9F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C782993-5C4E-B648-A0C6-85F56C02D6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A98AFBF-91D7-664D-ACCB-15068BEC50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365F8E6-F1AA-C749-AB11-9935D0635A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546" y="1079500"/>
            <a:ext cx="8709454" cy="1920195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93AF9204-0B3E-4743-965C-5F05B9F9AF2C}"/>
              </a:ext>
            </a:extLst>
          </p:cNvPr>
          <p:cNvSpPr/>
          <p:nvPr/>
        </p:nvSpPr>
        <p:spPr>
          <a:xfrm>
            <a:off x="1158639" y="3374787"/>
            <a:ext cx="606127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sz="4000" dirty="0">
                <a:solidFill>
                  <a:srgbClr val="333333"/>
                </a:solidFill>
                <a:latin typeface="Helvetica" pitchFamily="2" charset="0"/>
              </a:rPr>
              <a:t>three-dimensional shapes</a:t>
            </a:r>
            <a:endParaRPr lang="en" altLang="zh-CN" sz="4000" dirty="0">
              <a:solidFill>
                <a:srgbClr val="333333"/>
              </a:solidFill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05578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F2E49A2-1964-A340-B423-FCA2DDFC04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B2AA4B9-C7A7-9348-BF6B-F30D0FF487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5512220-02AC-F644-9BB2-9799278E1D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94A4EDD-1D38-C94D-8F9F-AEA5C4D36A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48258" y="389968"/>
            <a:ext cx="9840515" cy="4373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179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52400"/>
            <a:ext cx="4724400" cy="6447324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2502876" y="152400"/>
            <a:ext cx="519332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Georgia" panose="02040502050405020303" pitchFamily="18" charset="0"/>
              </a:rPr>
              <a:t>a style class selector </a:t>
            </a:r>
            <a:r>
              <a:rPr lang="en-US" altLang="zh-CN" dirty="0">
                <a:solidFill>
                  <a:srgbClr val="333333"/>
                </a:solidFill>
                <a:latin typeface="Georgia" panose="02040502050405020303" pitchFamily="18" charset="0"/>
              </a:rPr>
              <a:t>begins with a dot (</a:t>
            </a:r>
            <a:r>
              <a:rPr lang="en-US" altLang="zh-CN" dirty="0">
                <a:solidFill>
                  <a:srgbClr val="333333"/>
                </a:solidFill>
                <a:latin typeface="DroidSansMono"/>
              </a:rPr>
              <a:t>.</a:t>
            </a:r>
            <a:r>
              <a:rPr lang="en-US" altLang="zh-CN" dirty="0">
                <a:solidFill>
                  <a:srgbClr val="333333"/>
                </a:solidFill>
                <a:latin typeface="Georgia" panose="02040502050405020303" pitchFamily="18" charset="0"/>
              </a:rPr>
              <a:t>) and is followed by its </a:t>
            </a:r>
            <a:r>
              <a:rPr lang="en-US" altLang="zh-CN" b="1" dirty="0">
                <a:solidFill>
                  <a:srgbClr val="333333"/>
                </a:solidFill>
                <a:latin typeface="Georgia-Bold"/>
              </a:rPr>
              <a:t>class name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3733800" y="914400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>
                <a:solidFill>
                  <a:srgbClr val="333333"/>
                </a:solidFill>
                <a:latin typeface="Georgia" panose="02040502050405020303" pitchFamily="18" charset="0"/>
              </a:rPr>
              <a:t>Each JavaFX CSS property name begins with</a:t>
            </a:r>
            <a:r>
              <a:rPr lang="en-US" altLang="zh-CN" dirty="0">
                <a:solidFill>
                  <a:srgbClr val="FF0000"/>
                </a:solidFill>
                <a:latin typeface="Georgia" panose="02040502050405020303" pitchFamily="18" charset="0"/>
              </a:rPr>
              <a:t> </a:t>
            </a:r>
            <a:r>
              <a:rPr lang="en-US" altLang="zh-CN" dirty="0">
                <a:solidFill>
                  <a:srgbClr val="FF0000"/>
                </a:solidFill>
                <a:latin typeface="DroidSansMono"/>
              </a:rPr>
              <a:t>-fx-</a:t>
            </a:r>
            <a:r>
              <a:rPr lang="en-US" altLang="zh-CN" dirty="0">
                <a:solidFill>
                  <a:srgbClr val="FF0000"/>
                </a:solidFill>
                <a:latin typeface="Georgia" panose="02040502050405020303" pitchFamily="18" charset="0"/>
              </a:rPr>
              <a:t>1 </a:t>
            </a:r>
            <a:r>
              <a:rPr lang="en-US" altLang="zh-CN" dirty="0">
                <a:solidFill>
                  <a:srgbClr val="333333"/>
                </a:solidFill>
                <a:latin typeface="Georgia" panose="02040502050405020303" pitchFamily="18" charset="0"/>
              </a:rPr>
              <a:t>followed by the name of the corresponding JavaFX object’s property in all lowercase letters.</a:t>
            </a:r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4114800" y="2230398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>
                <a:solidFill>
                  <a:srgbClr val="333333"/>
                </a:solidFill>
                <a:latin typeface="Georgia" panose="02040502050405020303" pitchFamily="18" charset="0"/>
              </a:rPr>
              <a:t>Selectors that begin with </a:t>
            </a:r>
            <a:r>
              <a:rPr lang="en-US" altLang="zh-CN" dirty="0">
                <a:solidFill>
                  <a:srgbClr val="FF0000"/>
                </a:solidFill>
                <a:latin typeface="DroidSansMono"/>
              </a:rPr>
              <a:t>#</a:t>
            </a:r>
            <a:r>
              <a:rPr lang="en-US" altLang="zh-CN" dirty="0">
                <a:solidFill>
                  <a:srgbClr val="333333"/>
                </a:solidFill>
                <a:latin typeface="DroidSansMono"/>
              </a:rPr>
              <a:t> </a:t>
            </a:r>
            <a:r>
              <a:rPr lang="en-US" altLang="zh-CN" dirty="0">
                <a:solidFill>
                  <a:srgbClr val="333333"/>
                </a:solidFill>
                <a:latin typeface="Georgia" panose="02040502050405020303" pitchFamily="18" charset="0"/>
              </a:rPr>
              <a:t>are known as </a:t>
            </a:r>
            <a:r>
              <a:rPr lang="en-US" altLang="zh-CN" b="1" dirty="0">
                <a:solidFill>
                  <a:srgbClr val="333333"/>
                </a:solidFill>
                <a:latin typeface="Georgia-Bold"/>
              </a:rPr>
              <a:t>ID selectors</a:t>
            </a:r>
            <a:r>
              <a:rPr lang="en-US" altLang="zh-CN" dirty="0">
                <a:solidFill>
                  <a:srgbClr val="333333"/>
                </a:solidFill>
                <a:latin typeface="Georgia" panose="02040502050405020303" pitchFamily="18" charset="0"/>
              </a:rPr>
              <a:t>—they are applied to objects with the specified ID.</a:t>
            </a:r>
            <a:endParaRPr lang="zh-CN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4287715" y="4800600"/>
            <a:ext cx="4572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>
                <a:solidFill>
                  <a:srgbClr val="333333"/>
                </a:solidFill>
                <a:latin typeface="Georgia" panose="02040502050405020303" pitchFamily="18" charset="0"/>
              </a:rPr>
              <a:t>The selector in this case is a combination of an ID selector and a style class selector.</a:t>
            </a:r>
          </a:p>
          <a:p>
            <a:r>
              <a:rPr lang="en-US" altLang="zh-CN" dirty="0"/>
              <a:t>first locates the object with the ID label5, then within that object looks for a nested object that specifies the class text.</a:t>
            </a:r>
            <a:endParaRPr lang="zh-CN" altLang="en-US" dirty="0"/>
          </a:p>
        </p:txBody>
      </p:sp>
      <p:cxnSp>
        <p:nvCxnSpPr>
          <p:cNvPr id="13" name="直接箭头连接符 12"/>
          <p:cNvCxnSpPr/>
          <p:nvPr/>
        </p:nvCxnSpPr>
        <p:spPr>
          <a:xfrm flipV="1">
            <a:off x="2057400" y="4980118"/>
            <a:ext cx="2230315" cy="93886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18812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5" y="1095049"/>
            <a:ext cx="9135750" cy="4667901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5181600" y="867656"/>
            <a:ext cx="2209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  <a:latin typeface="Georgia-Bold"/>
              </a:rPr>
              <a:t>XML declaration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6286500" y="1225413"/>
            <a:ext cx="2209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comments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5486400" y="2209800"/>
            <a:ext cx="30099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FXML import declarations 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6019800" y="3278486"/>
            <a:ext cx="30099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 XML namespaces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583050" y="2876848"/>
            <a:ext cx="30099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One root element</a:t>
            </a:r>
            <a:endParaRPr lang="zh-CN" altLang="en-US" dirty="0">
              <a:solidFill>
                <a:srgbClr val="FF0000"/>
              </a:solidFill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1524000" y="3632269"/>
            <a:ext cx="457200" cy="313265"/>
          </a:xfrm>
          <a:prstGeom prst="line">
            <a:avLst/>
          </a:prstGeom>
          <a:ln w="57150">
            <a:headEnd type="arrow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26800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>
                <a:solidFill>
                  <a:srgbClr val="24B5A1"/>
                </a:solidFill>
                <a:latin typeface="Arial"/>
              </a:rPr>
              <a:t>22.2  </a:t>
            </a:r>
            <a:r>
              <a:rPr lang="en-US" altLang="zh-CN" dirty="0">
                <a:solidFill>
                  <a:srgbClr val="3380E6"/>
                </a:solidFill>
                <a:latin typeface="Arial"/>
              </a:rPr>
              <a:t>Controlling Fonts with Cascading Style Sheets(cont.)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Referencing the CSS File from FXML</a:t>
            </a:r>
          </a:p>
          <a:p>
            <a:pPr lvl="1"/>
            <a:r>
              <a:rPr lang="en-US" altLang="zh-CN" dirty="0"/>
              <a:t>1. Select the </a:t>
            </a:r>
            <a:r>
              <a:rPr lang="en-US" altLang="zh-CN" dirty="0" err="1"/>
              <a:t>VBox</a:t>
            </a:r>
            <a:r>
              <a:rPr lang="en-US" altLang="zh-CN" dirty="0"/>
              <a:t> in the Scene Builder.</a:t>
            </a:r>
          </a:p>
          <a:p>
            <a:pPr lvl="1"/>
            <a:r>
              <a:rPr lang="en-US" altLang="zh-CN" dirty="0"/>
              <a:t>2. In the </a:t>
            </a:r>
            <a:r>
              <a:rPr lang="en-US" altLang="zh-CN" b="1" dirty="0"/>
              <a:t>Properties </a:t>
            </a:r>
            <a:r>
              <a:rPr lang="en-US" altLang="zh-CN" dirty="0"/>
              <a:t>inspector, click the button under the </a:t>
            </a:r>
            <a:r>
              <a:rPr lang="en-US" altLang="zh-CN" b="1" dirty="0"/>
              <a:t>Stylesheets </a:t>
            </a:r>
            <a:r>
              <a:rPr lang="en-US" altLang="zh-CN" dirty="0"/>
              <a:t>heading.</a:t>
            </a:r>
          </a:p>
          <a:p>
            <a:pPr lvl="1"/>
            <a:r>
              <a:rPr lang="en-US" altLang="zh-CN" dirty="0"/>
              <a:t>3. In the dialog that appears, select the FontCSS.css file and click </a:t>
            </a:r>
            <a:r>
              <a:rPr lang="en-US" altLang="zh-CN" b="1" dirty="0"/>
              <a:t>Open</a:t>
            </a:r>
            <a:r>
              <a:rPr lang="en-US" altLang="zh-CN" dirty="0"/>
              <a:t>.</a:t>
            </a:r>
          </a:p>
          <a:p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70893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>
                <a:solidFill>
                  <a:srgbClr val="24B5A1"/>
                </a:solidFill>
                <a:latin typeface="Arial"/>
              </a:rPr>
              <a:t>22.2  </a:t>
            </a:r>
            <a:r>
              <a:rPr lang="en-US" altLang="zh-CN" dirty="0">
                <a:solidFill>
                  <a:srgbClr val="3380E6"/>
                </a:solidFill>
                <a:latin typeface="Arial"/>
              </a:rPr>
              <a:t>Controlling Fonts with Cascading Style Sheets(cont.)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Programmatically Loading CSS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矩形 4"/>
          <p:cNvSpPr/>
          <p:nvPr/>
        </p:nvSpPr>
        <p:spPr>
          <a:xfrm>
            <a:off x="1143000" y="2286000"/>
            <a:ext cx="6604977" cy="1569660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en-US" altLang="zh-CN" sz="3200" dirty="0" err="1">
                <a:solidFill>
                  <a:srgbClr val="000000"/>
                </a:solidFill>
                <a:latin typeface="Consolas" panose="020B0609020204030204" pitchFamily="49" charset="0"/>
              </a:rPr>
              <a:t>s</a:t>
            </a:r>
            <a:r>
              <a:rPr lang="en-US" altLang="zh-CN" sz="3200" dirty="0" err="1">
                <a:solidFill>
                  <a:srgbClr val="6A3E3E"/>
                </a:solidFill>
                <a:latin typeface="Consolas" panose="020B0609020204030204" pitchFamily="49" charset="0"/>
              </a:rPr>
              <a:t>cene</a:t>
            </a:r>
            <a:r>
              <a:rPr lang="en-US" altLang="zh-CN" sz="3200" dirty="0" err="1">
                <a:solidFill>
                  <a:srgbClr val="000000"/>
                </a:solidFill>
                <a:latin typeface="Consolas" panose="020B0609020204030204" pitchFamily="49" charset="0"/>
              </a:rPr>
              <a:t>.getStylesheets</a:t>
            </a:r>
            <a:r>
              <a:rPr lang="en-US" altLang="zh-CN" sz="3200" dirty="0">
                <a:solidFill>
                  <a:srgbClr val="000000"/>
                </a:solidFill>
                <a:latin typeface="Consolas" panose="020B0609020204030204" pitchFamily="49" charset="0"/>
              </a:rPr>
              <a:t>().add(</a:t>
            </a:r>
            <a:r>
              <a:rPr lang="en-US" altLang="zh-CN" sz="3200" dirty="0" err="1">
                <a:solidFill>
                  <a:srgbClr val="000000"/>
                </a:solidFill>
                <a:latin typeface="Consolas" panose="020B0609020204030204" pitchFamily="49" charset="0"/>
              </a:rPr>
              <a:t>getClass</a:t>
            </a:r>
            <a:r>
              <a:rPr lang="en-US" altLang="zh-CN" sz="3200" dirty="0">
                <a:solidFill>
                  <a:srgbClr val="000000"/>
                </a:solidFill>
                <a:latin typeface="Consolas" panose="020B0609020204030204" pitchFamily="49" charset="0"/>
              </a:rPr>
              <a:t>().</a:t>
            </a:r>
            <a:r>
              <a:rPr lang="en-US" altLang="zh-CN" sz="3200" dirty="0" err="1">
                <a:solidFill>
                  <a:srgbClr val="000000"/>
                </a:solidFill>
                <a:latin typeface="Consolas" panose="020B0609020204030204" pitchFamily="49" charset="0"/>
              </a:rPr>
              <a:t>getResource</a:t>
            </a:r>
            <a:r>
              <a:rPr lang="en-US" altLang="zh-CN" sz="3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3200" dirty="0">
                <a:solidFill>
                  <a:srgbClr val="2A00FF"/>
                </a:solidFill>
                <a:latin typeface="Consolas" panose="020B0609020204030204" pitchFamily="49" charset="0"/>
              </a:rPr>
              <a:t>"FontCSS.css"</a:t>
            </a:r>
            <a:r>
              <a:rPr lang="en-US" altLang="zh-CN" sz="3200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US" altLang="zh-CN" sz="3200" dirty="0" err="1">
                <a:solidFill>
                  <a:srgbClr val="000000"/>
                </a:solidFill>
                <a:latin typeface="Consolas" panose="020B0609020204030204" pitchFamily="49" charset="0"/>
              </a:rPr>
              <a:t>toExternalForm</a:t>
            </a:r>
            <a:r>
              <a:rPr lang="en-US" altLang="zh-CN" sz="3200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  <a:endParaRPr lang="zh-CN" altLang="en-US" sz="3200" dirty="0"/>
          </a:p>
        </p:txBody>
      </p:sp>
      <p:sp>
        <p:nvSpPr>
          <p:cNvPr id="6" name="Rectangle 1">
            <a:hlinkClick r:id="rId2"/>
          </p:cNvPr>
          <p:cNvSpPr>
            <a:spLocks noChangeArrowheads="1"/>
          </p:cNvSpPr>
          <p:nvPr/>
        </p:nvSpPr>
        <p:spPr bwMode="auto">
          <a:xfrm>
            <a:off x="681892" y="4607481"/>
            <a:ext cx="6049108" cy="15081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1" i="0" u="sng" strike="noStrike" cap="none" normalizeH="0" baseline="0" dirty="0">
                <a:ln>
                  <a:noFill/>
                </a:ln>
                <a:solidFill>
                  <a:srgbClr val="00478F"/>
                </a:solidFill>
                <a:effectLst/>
                <a:latin typeface="Arial" panose="020B0604020202020204" pitchFamily="34" charset="0"/>
                <a:hlinkClick r:id="rId3" tooltip="in java.lang"/>
              </a:rPr>
              <a:t>String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zh-CN" altLang="zh-CN" sz="1200" b="1" i="0" u="sng" strike="noStrike" cap="none" normalizeH="0" baseline="0" dirty="0">
                <a:ln>
                  <a:noFill/>
                </a:ln>
                <a:solidFill>
                  <a:srgbClr val="00478F"/>
                </a:solidFill>
                <a:effectLst/>
                <a:latin typeface="Arial" panose="020B0604020202020204" pitchFamily="34" charset="0"/>
                <a:hlinkClick r:id="rId4"/>
              </a:rPr>
              <a:t>java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  <a:r>
              <a:rPr kumimoji="0" lang="zh-CN" altLang="zh-CN" sz="1200" b="1" i="0" u="sng" strike="noStrike" cap="none" normalizeH="0" baseline="0" dirty="0">
                <a:ln>
                  <a:noFill/>
                </a:ln>
                <a:solidFill>
                  <a:srgbClr val="00478F"/>
                </a:solidFill>
                <a:effectLst/>
                <a:latin typeface="Arial" panose="020B0604020202020204" pitchFamily="34" charset="0"/>
                <a:hlinkClick r:id="rId5"/>
              </a:rPr>
              <a:t>net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  <a:r>
              <a:rPr kumimoji="0" lang="zh-CN" altLang="zh-CN" sz="1200" b="1" i="0" u="sng" strike="noStrike" cap="none" normalizeH="0" baseline="0" dirty="0">
                <a:ln>
                  <a:noFill/>
                </a:ln>
                <a:solidFill>
                  <a:srgbClr val="00478F"/>
                </a:solidFill>
                <a:effectLst/>
                <a:latin typeface="Arial" panose="020B0604020202020204" pitchFamily="34" charset="0"/>
                <a:hlinkClick r:id="rId6"/>
              </a:rPr>
              <a:t>URL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.toExternalForm()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Constructs a string representation of </a:t>
            </a:r>
            <a:r>
              <a:rPr lang="zh-CN" altLang="zh-CN" sz="1600" dirty="0"/>
              <a:t>this URL.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5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81266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>
                <a:solidFill>
                  <a:srgbClr val="24B5A1"/>
                </a:solidFill>
                <a:latin typeface="Arial"/>
              </a:rPr>
              <a:t>22.3  </a:t>
            </a:r>
            <a:r>
              <a:rPr lang="en-US" altLang="zh-CN" dirty="0">
                <a:solidFill>
                  <a:srgbClr val="3380E6"/>
                </a:solidFill>
                <a:latin typeface="Arial"/>
              </a:rPr>
              <a:t>Displaying Two-Dimensional Shapes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714058"/>
            <a:ext cx="6096000" cy="4060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37322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ourse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Concourse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oncourse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2.xml><?xml version="1.0" encoding="utf-8"?>
<a:themeOverride xmlns:a="http://schemas.openxmlformats.org/drawingml/2006/main">
  <a:clrScheme name="Concourse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3.xml><?xml version="1.0" encoding="utf-8"?>
<a:themeOverride xmlns:a="http://schemas.openxmlformats.org/drawingml/2006/main">
  <a:clrScheme name="Concourse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4.xml><?xml version="1.0" encoding="utf-8"?>
<a:themeOverride xmlns:a="http://schemas.openxmlformats.org/drawingml/2006/main">
  <a:clrScheme name="Concourse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4995</TotalTime>
  <Words>1158</Words>
  <Application>Microsoft Macintosh PowerPoint</Application>
  <PresentationFormat>全屏显示(4:3)</PresentationFormat>
  <Paragraphs>102</Paragraphs>
  <Slides>43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43</vt:i4>
      </vt:variant>
    </vt:vector>
  </HeadingPairs>
  <TitlesOfParts>
    <vt:vector size="60" baseType="lpstr">
      <vt:lpstr>黑体</vt:lpstr>
      <vt:lpstr>宋体</vt:lpstr>
      <vt:lpstr>DroidSansMono</vt:lpstr>
      <vt:lpstr>Arial</vt:lpstr>
      <vt:lpstr>Calibri</vt:lpstr>
      <vt:lpstr>Consolas</vt:lpstr>
      <vt:lpstr>Georgia</vt:lpstr>
      <vt:lpstr>Georgia-Bold</vt:lpstr>
      <vt:lpstr>Helvetica</vt:lpstr>
      <vt:lpstr>Lucida Sans Unicode</vt:lpstr>
      <vt:lpstr>Monaco</vt:lpstr>
      <vt:lpstr>Times New Roman</vt:lpstr>
      <vt:lpstr>Verdana</vt:lpstr>
      <vt:lpstr>Wingdings</vt:lpstr>
      <vt:lpstr>Wingdings 2</vt:lpstr>
      <vt:lpstr>Wingdings 3</vt:lpstr>
      <vt:lpstr>Concourse</vt:lpstr>
      <vt:lpstr>Chapter 22 JavaFX Graphics and Multimedia</vt:lpstr>
      <vt:lpstr>Objectives</vt:lpstr>
      <vt:lpstr>22.1  Introduction</vt:lpstr>
      <vt:lpstr>22.2  Controlling Fonts with Cascading Style Sheets (CSS)</vt:lpstr>
      <vt:lpstr>PowerPoint 演示文稿</vt:lpstr>
      <vt:lpstr>PowerPoint 演示文稿</vt:lpstr>
      <vt:lpstr>22.2  Controlling Fonts with Cascading Style Sheets(cont.)</vt:lpstr>
      <vt:lpstr>22.2  Controlling Fonts with Cascading Style Sheets(cont.)</vt:lpstr>
      <vt:lpstr>22.3  Displaying Two-Dimensional Shapes</vt:lpstr>
      <vt:lpstr>PowerPoint 演示文稿</vt:lpstr>
      <vt:lpstr>PowerPoint 演示文稿</vt:lpstr>
      <vt:lpstr>PowerPoint 演示文稿</vt:lpstr>
      <vt:lpstr>22.4  Polylines, Polygons and Paths </vt:lpstr>
      <vt:lpstr>Example PolyShapes</vt:lpstr>
      <vt:lpstr>22.4  Polylines, Polygons and Paths(cont.)</vt:lpstr>
      <vt:lpstr>22.5  Transforms</vt:lpstr>
      <vt:lpstr>PowerPoint 演示文稿</vt:lpstr>
      <vt:lpstr>PowerPoint 演示文稿</vt:lpstr>
      <vt:lpstr>22.6 Playing Video with Media, MediaPlayer and MediaViewer </vt:lpstr>
      <vt:lpstr>PowerPoint 演示文稿</vt:lpstr>
      <vt:lpstr>PowerPoint 演示文稿</vt:lpstr>
      <vt:lpstr>PowerPoint 演示文稿</vt:lpstr>
      <vt:lpstr>PowerPoint 演示文稿</vt:lpstr>
      <vt:lpstr>22.7 Transition Animations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22.8 Timeline Animations</vt:lpstr>
      <vt:lpstr>PowerPoint 演示文稿</vt:lpstr>
      <vt:lpstr>22.9 Frame-by-Frame Animation with AnimationTimer</vt:lpstr>
      <vt:lpstr>22.10 Drawing on a Canvas</vt:lpstr>
      <vt:lpstr>PowerPoint 演示文稿</vt:lpstr>
      <vt:lpstr>PowerPoint 演示文稿</vt:lpstr>
      <vt:lpstr>PowerPoint 演示文稿</vt:lpstr>
      <vt:lpstr>22.11 Three-Dimensional Shapes</vt:lpstr>
      <vt:lpstr>22.11 Three-Dimensional Shapes(cont.)</vt:lpstr>
      <vt:lpstr>22.11 Three-Dimensional Shapes(cont.)</vt:lpstr>
      <vt:lpstr>22.11 Three-Dimensional Shapes(cont.)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14.1  Introduction</dc:title>
  <dc:creator>paul</dc:creator>
  <cp:lastModifiedBy>Microsoft Office 用户</cp:lastModifiedBy>
  <cp:revision>176</cp:revision>
  <dcterms:created xsi:type="dcterms:W3CDTF">2009-06-18T16:26:36Z</dcterms:created>
  <dcterms:modified xsi:type="dcterms:W3CDTF">2020-05-08T09:02:50Z</dcterms:modified>
</cp:coreProperties>
</file>